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9" r:id="rId7"/>
    <p:sldId id="270" r:id="rId8"/>
    <p:sldId id="271" r:id="rId9"/>
    <p:sldId id="272" r:id="rId10"/>
    <p:sldId id="26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557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430563" y="11382375"/>
            <a:ext cx="2510174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33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505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941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260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032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4309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97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radecimiento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5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98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017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3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D597-F6C5-44C3-8098-02FD58151C58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5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iana.flores@fcdarwin.org.e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iana.flores@fcdarwin.org.ec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77654" y="11149146"/>
            <a:ext cx="19359005" cy="147405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07933">
              <a:defRPr sz="8288"/>
            </a:pPr>
            <a:r>
              <a:rPr lang="es-EC" sz="8500" dirty="0"/>
              <a:t>ULTRACONGELADOR </a:t>
            </a:r>
            <a:r>
              <a:rPr lang="es-EC" sz="8500" dirty="0" smtClean="0"/>
              <a:t> -</a:t>
            </a:r>
            <a:r>
              <a:rPr lang="es-EC" sz="8500" dirty="0"/>
              <a:t>80°c </a:t>
            </a:r>
            <a:br>
              <a:rPr lang="es-EC" sz="8500" dirty="0"/>
            </a:br>
            <a:r>
              <a:rPr lang="es-EC" sz="8500" dirty="0"/>
              <a:t>VWR32086A</a:t>
            </a:r>
            <a:endParaRPr sz="8500"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262765" y="10667634"/>
            <a:ext cx="8567312" cy="243707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r>
              <a:rPr lang="es-EC" sz="3800" dirty="0" smtClean="0"/>
              <a:t>Diana Flores Tabango.</a:t>
            </a:r>
            <a:endParaRPr lang="es-EC" sz="3800" dirty="0" smtClean="0"/>
          </a:p>
          <a:p>
            <a:pPr defTabSz="673655">
              <a:defRPr sz="3607"/>
            </a:pPr>
            <a:r>
              <a:rPr lang="es-EC" sz="3800" dirty="0" smtClean="0"/>
              <a:t>02/02/19</a:t>
            </a:r>
            <a:endParaRPr lang="es-EC" sz="3800" dirty="0" smtClean="0"/>
          </a:p>
          <a:p>
            <a:pPr defTabSz="673655">
              <a:defRPr sz="3607"/>
            </a:pPr>
            <a:r>
              <a:rPr lang="es-CO" sz="3800" dirty="0">
                <a:hlinkClick r:id="rId2"/>
              </a:rPr>
              <a:t>diana.flores@fcdarwin.org.ec</a:t>
            </a:r>
            <a:endParaRPr lang="es-EC" sz="3800" dirty="0" smtClean="0"/>
          </a:p>
          <a:p>
            <a:pPr defTabSz="673655">
              <a:defRPr sz="3607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3"/>
          <a:srcRect l="71097" t="25362" r="15033" b="28098"/>
          <a:stretch/>
        </p:blipFill>
        <p:spPr bwMode="auto">
          <a:xfrm>
            <a:off x="19725750" y="7509163"/>
            <a:ext cx="3470813" cy="5929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38055" y="469923"/>
            <a:ext cx="22258508" cy="1478570"/>
          </a:xfrm>
          <a:prstGeom prst="rect">
            <a:avLst/>
          </a:prstGeom>
        </p:spPr>
        <p:txBody>
          <a:bodyPr/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s-EC" sz="8000" b="1" dirty="0" smtClean="0">
                <a:solidFill>
                  <a:schemeClr val="bg1"/>
                </a:solidFill>
              </a:rPr>
              <a:t>Especificaciones del equipo</a:t>
            </a:r>
            <a:br>
              <a:rPr lang="es-EC" sz="8000" b="1" dirty="0" smtClean="0">
                <a:solidFill>
                  <a:schemeClr val="bg1"/>
                </a:solidFill>
              </a:rPr>
            </a:br>
            <a:r>
              <a:rPr lang="es-EC" sz="8000" b="1" dirty="0" smtClean="0">
                <a:solidFill>
                  <a:schemeClr val="bg1"/>
                </a:solidFill>
              </a:rPr>
              <a:t>VWR32086A</a:t>
            </a:r>
            <a:endParaRPr lang="es-EC" sz="80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9063" t="49503" r="39546" b="13303"/>
          <a:stretch/>
        </p:blipFill>
        <p:spPr>
          <a:xfrm>
            <a:off x="1211271" y="7392168"/>
            <a:ext cx="17104438" cy="58804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511" t="21345" b="4639"/>
          <a:stretch/>
        </p:blipFill>
        <p:spPr>
          <a:xfrm>
            <a:off x="360218" y="3463637"/>
            <a:ext cx="23802109" cy="340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2016034" y="780762"/>
            <a:ext cx="21647530" cy="1325563"/>
          </a:xfrm>
          <a:prstGeom prst="rect">
            <a:avLst/>
          </a:prstGeom>
        </p:spPr>
        <p:txBody>
          <a:bodyPr/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s-CO" sz="8000" b="1" dirty="0" smtClean="0">
                <a:solidFill>
                  <a:schemeClr val="bg1"/>
                </a:solidFill>
              </a:rPr>
              <a:t>Ubicación del equipo y condiciones </a:t>
            </a:r>
            <a:endParaRPr lang="es-CO" sz="8000" b="1" dirty="0">
              <a:solidFill>
                <a:schemeClr val="bg1"/>
              </a:solidFill>
            </a:endParaRPr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7869381" y="2826327"/>
            <a:ext cx="14824363" cy="2995687"/>
          </a:xfrm>
          <a:prstGeom prst="rect">
            <a:avLst/>
          </a:prstGeom>
        </p:spPr>
        <p:txBody>
          <a:bodyPr>
            <a:noAutofit/>
          </a:bodyPr>
          <a:lstStyle>
            <a:lvl1pPr marL="617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061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506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950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395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just" hangingPunct="1"/>
            <a:r>
              <a:rPr lang="es-EC" sz="4200" dirty="0" smtClean="0">
                <a:solidFill>
                  <a:schemeClr val="bg1"/>
                </a:solidFill>
              </a:rPr>
              <a:t>Solamente para uso en interiores.</a:t>
            </a:r>
            <a:endParaRPr lang="es-CO" sz="4200" dirty="0" smtClean="0">
              <a:solidFill>
                <a:schemeClr val="bg1"/>
              </a:solidFill>
            </a:endParaRPr>
          </a:p>
          <a:p>
            <a:pPr algn="just" hangingPunct="1"/>
            <a:r>
              <a:rPr lang="es-EC" sz="4200" dirty="0" smtClean="0">
                <a:solidFill>
                  <a:schemeClr val="bg1"/>
                </a:solidFill>
              </a:rPr>
              <a:t>Los tomas corrientes deben tener conexión a tierra.</a:t>
            </a:r>
          </a:p>
          <a:p>
            <a:pPr algn="just" hangingPunct="1"/>
            <a:r>
              <a:rPr lang="es-EC" sz="4200" b="1" dirty="0" smtClean="0">
                <a:solidFill>
                  <a:schemeClr val="bg1"/>
                </a:solidFill>
              </a:rPr>
              <a:t>UPS de 6 Kva </a:t>
            </a:r>
            <a:r>
              <a:rPr lang="es-EC" sz="4200" dirty="0" smtClean="0">
                <a:solidFill>
                  <a:schemeClr val="bg1"/>
                </a:solidFill>
              </a:rPr>
              <a:t>para proteger al equipo de fallas de energía, cortes de energía etc.</a:t>
            </a:r>
          </a:p>
          <a:p>
            <a:pPr algn="just" hangingPunct="1"/>
            <a:r>
              <a:rPr lang="es-EC" sz="4200" dirty="0" smtClean="0">
                <a:solidFill>
                  <a:schemeClr val="bg1"/>
                </a:solidFill>
              </a:rPr>
              <a:t>Ubicarlo en un sitio con un sistema de aire acondicionado (no supere los 30°C).</a:t>
            </a:r>
          </a:p>
          <a:p>
            <a:pPr algn="just" hangingPunct="1"/>
            <a:r>
              <a:rPr lang="es-EC" sz="4200" dirty="0" smtClean="0">
                <a:solidFill>
                  <a:schemeClr val="bg1"/>
                </a:solidFill>
              </a:rPr>
              <a:t>No instalar en lugares de alta humedad ya que puede causar oxidación y riesgo eléctrico.</a:t>
            </a:r>
          </a:p>
          <a:p>
            <a:pPr algn="just" hangingPunct="1"/>
            <a:r>
              <a:rPr lang="es-EC" sz="4200" dirty="0" smtClean="0">
                <a:solidFill>
                  <a:schemeClr val="bg1"/>
                </a:solidFill>
              </a:rPr>
              <a:t>No ubicar el equipo en la intemperie y menos bajo la luz solar directa. </a:t>
            </a:r>
          </a:p>
          <a:p>
            <a:pPr hangingPunct="1"/>
            <a:endParaRPr lang="es-EC" sz="4400" dirty="0" smtClean="0">
              <a:solidFill>
                <a:schemeClr val="bg1"/>
              </a:solidFill>
            </a:endParaRPr>
          </a:p>
          <a:p>
            <a:pPr hangingPunct="1"/>
            <a:endParaRPr lang="es-EC" sz="44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71018" t="25362" r="15412" b="28098"/>
          <a:stretch/>
        </p:blipFill>
        <p:spPr bwMode="auto">
          <a:xfrm>
            <a:off x="1343026" y="3408650"/>
            <a:ext cx="5486400" cy="9282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xfrm>
            <a:off x="686678" y="3313986"/>
            <a:ext cx="13195577" cy="89057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es-EC" sz="4800" dirty="0"/>
              <a:t>Están diseñados para almacenamiento en frío en investigación, almacenando </a:t>
            </a:r>
            <a:r>
              <a:rPr lang="es-EC" sz="4800" i="1" dirty="0">
                <a:solidFill>
                  <a:srgbClr val="FF0000"/>
                </a:solidFill>
              </a:rPr>
              <a:t>muestras que requieran estrictamente temperaturas ultra bajas:</a:t>
            </a:r>
          </a:p>
          <a:p>
            <a:pPr algn="just"/>
            <a:r>
              <a:rPr lang="es-EC" sz="4800" dirty="0"/>
              <a:t>Conservación de plasma, cultivos microbianos, </a:t>
            </a:r>
            <a:r>
              <a:rPr lang="es-CO" sz="4800" dirty="0"/>
              <a:t>células o tejidos</a:t>
            </a:r>
            <a:r>
              <a:rPr lang="es-EC" sz="4800" dirty="0"/>
              <a:t>, </a:t>
            </a:r>
            <a:r>
              <a:rPr lang="es-CO" sz="4800" dirty="0"/>
              <a:t>sangre, vacunas etc.</a:t>
            </a:r>
          </a:p>
          <a:p>
            <a:pPr algn="just"/>
            <a:endParaRPr lang="es-CO" sz="4800" dirty="0"/>
          </a:p>
          <a:p>
            <a:pPr algn="just"/>
            <a:endParaRPr lang="es-CO" sz="4800" dirty="0"/>
          </a:p>
          <a:p>
            <a:pPr algn="just"/>
            <a:r>
              <a:rPr lang="es-EC" sz="4800" dirty="0">
                <a:solidFill>
                  <a:srgbClr val="FF0000"/>
                </a:solidFill>
              </a:rPr>
              <a:t>Nunca almacenar </a:t>
            </a:r>
            <a:r>
              <a:rPr lang="es-EC" sz="4800" dirty="0" smtClean="0">
                <a:solidFill>
                  <a:srgbClr val="FF0000"/>
                </a:solidFill>
              </a:rPr>
              <a:t>sustancias </a:t>
            </a:r>
            <a:r>
              <a:rPr lang="es-EC" sz="4800" dirty="0">
                <a:solidFill>
                  <a:srgbClr val="FF0000"/>
                </a:solidFill>
              </a:rPr>
              <a:t>peligrosas, inflamables!</a:t>
            </a:r>
          </a:p>
          <a:p>
            <a:pPr algn="just"/>
            <a:r>
              <a:rPr lang="es-EC" sz="4800" dirty="0">
                <a:solidFill>
                  <a:srgbClr val="FF0000"/>
                </a:solidFill>
              </a:rPr>
              <a:t>Nunca almacenar reactivos que indiquen su almacenamiento bajo temperaturas descritas.</a:t>
            </a:r>
            <a:endParaRPr lang="es-CO" sz="4800" dirty="0">
              <a:solidFill>
                <a:srgbClr val="FF0000"/>
              </a:solidFill>
            </a:endParaRPr>
          </a:p>
          <a:p>
            <a:endParaRPr dirty="0"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7420202" cy="127062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8000" dirty="0"/>
              <a:t>Que tipo de muestras guardar?</a:t>
            </a:r>
            <a:endParaRPr sz="8000" dirty="0"/>
          </a:p>
        </p:txBody>
      </p:sp>
      <p:pic>
        <p:nvPicPr>
          <p:cNvPr id="6" name="Picture 2" descr="Cadena de frío – VACUNACIÓN PARA ENFERMEDADES INMUNOPREVEN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167" y="2881745"/>
            <a:ext cx="9619196" cy="5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rticulos prohibidos en el micro - Princes Viaj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354" y="8580231"/>
            <a:ext cx="4082822" cy="40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4938887" y="9762999"/>
            <a:ext cx="8166821" cy="1117272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4082053" y="637309"/>
            <a:ext cx="19324768" cy="1270621"/>
          </a:xfrm>
        </p:spPr>
        <p:txBody>
          <a:bodyPr>
            <a:noAutofit/>
          </a:bodyPr>
          <a:lstStyle/>
          <a:p>
            <a:r>
              <a:rPr lang="es-CO" sz="7500" dirty="0"/>
              <a:t>Modo de almacenamiento de </a:t>
            </a:r>
            <a:r>
              <a:rPr lang="es-CO" sz="7500" dirty="0" smtClean="0"/>
              <a:t>muestras</a:t>
            </a:r>
            <a:r>
              <a:rPr lang="es-CO" sz="8000" dirty="0" smtClean="0"/>
              <a:t>…</a:t>
            </a:r>
            <a:endParaRPr lang="es-CO" sz="8000" dirty="0"/>
          </a:p>
        </p:txBody>
      </p:sp>
      <p:pic>
        <p:nvPicPr>
          <p:cNvPr id="6" name="Picture 6" descr="Ultracongeladores Verticales, −86 °C | VW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83" y="2549667"/>
            <a:ext cx="7655825" cy="1020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3860" y="3464357"/>
            <a:ext cx="5235088" cy="4890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605" y="2819960"/>
            <a:ext cx="3406290" cy="966717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5300126" y="9910946"/>
            <a:ext cx="7444345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320</a:t>
            </a:r>
            <a:r>
              <a:rPr kumimoji="0" lang="es-CO" sz="4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x 81=  25.920 criotubos</a:t>
            </a:r>
            <a:endParaRPr kumimoji="0" lang="es-CO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55067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4303726" y="490766"/>
            <a:ext cx="17835838" cy="1270621"/>
          </a:xfrm>
        </p:spPr>
        <p:txBody>
          <a:bodyPr>
            <a:noAutofit/>
          </a:bodyPr>
          <a:lstStyle/>
          <a:p>
            <a:r>
              <a:rPr lang="es-CO" sz="7500" dirty="0"/>
              <a:t>Almacenamiento en Ultra congelador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type="body" sz="half" idx="1"/>
          </p:nvPr>
        </p:nvSpPr>
        <p:spPr>
          <a:xfrm>
            <a:off x="1080654" y="2884996"/>
            <a:ext cx="13738432" cy="9807707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El almacenamiento de muestras </a:t>
            </a:r>
            <a:r>
              <a:rPr lang="es-CO" dirty="0" smtClean="0"/>
              <a:t>estará </a:t>
            </a:r>
            <a:r>
              <a:rPr lang="es-CO" b="1" dirty="0"/>
              <a:t>sometido a la disponibilidad de espacio y los requisitos o características de almacenaje, </a:t>
            </a:r>
            <a:r>
              <a:rPr lang="es-CO" b="1" dirty="0" smtClean="0"/>
              <a:t>por un tiempo definido</a:t>
            </a:r>
            <a:r>
              <a:rPr lang="es-CO" b="1" dirty="0" smtClean="0"/>
              <a:t>.</a:t>
            </a:r>
          </a:p>
          <a:p>
            <a:pPr algn="just"/>
            <a:endParaRPr lang="es-CO" b="1" dirty="0" smtClean="0"/>
          </a:p>
          <a:p>
            <a:pPr algn="just"/>
            <a:r>
              <a:rPr lang="es-CO" dirty="0"/>
              <a:t>En todo momento, las muestras </a:t>
            </a:r>
            <a:r>
              <a:rPr lang="es-CO" dirty="0" smtClean="0"/>
              <a:t>deberán </a:t>
            </a:r>
            <a:r>
              <a:rPr lang="es-CO" dirty="0"/>
              <a:t>estar correctamente identificadas, clasificadas y </a:t>
            </a:r>
            <a:r>
              <a:rPr lang="es-CO" dirty="0" smtClean="0"/>
              <a:t>empaquetadas</a:t>
            </a:r>
            <a:r>
              <a:rPr lang="es-CO" dirty="0"/>
              <a:t>, evitando que los recipientes puedan abrirse, romperse o verter su contenido</a:t>
            </a:r>
            <a:r>
              <a:rPr lang="es-CO" dirty="0" smtClean="0"/>
              <a:t>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/>
              <a:t>En ningún caso se guardarán muestras sucias, visiblemente deterioradas o con envoltorios dañados o rotos.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830" y="4350327"/>
            <a:ext cx="8436971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76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1"/>
          </p:nvPr>
        </p:nvSpPr>
        <p:spPr>
          <a:xfrm>
            <a:off x="1579418" y="3380509"/>
            <a:ext cx="21862473" cy="8311416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s-CO" sz="4800" dirty="0"/>
              <a:t>Enviar un correo formal dirigido a la Responsable de Laboratorios (</a:t>
            </a:r>
            <a:r>
              <a:rPr lang="es-CO" sz="4800" dirty="0">
                <a:hlinkClick r:id="rId2"/>
              </a:rPr>
              <a:t>diana.flores@fcdarwin.org.ec</a:t>
            </a:r>
            <a:r>
              <a:rPr lang="es-CO" sz="4800" dirty="0"/>
              <a:t>) mínimamente 3 días antes, indicando la siguiente información: </a:t>
            </a:r>
          </a:p>
          <a:p>
            <a:r>
              <a:rPr lang="es-CO" sz="4800" dirty="0" smtClean="0"/>
              <a:t>-Nombre </a:t>
            </a:r>
            <a:r>
              <a:rPr lang="es-CO" sz="4800" dirty="0"/>
              <a:t>del proyecto</a:t>
            </a:r>
          </a:p>
          <a:p>
            <a:r>
              <a:rPr lang="es-CO" sz="4800" dirty="0" smtClean="0"/>
              <a:t>-Nombre </a:t>
            </a:r>
            <a:r>
              <a:rPr lang="es-CO" sz="4800" dirty="0"/>
              <a:t>del Responsable (</a:t>
            </a:r>
            <a:r>
              <a:rPr lang="es-CO" sz="4800" dirty="0" err="1"/>
              <a:t>PI's</a:t>
            </a:r>
            <a:r>
              <a:rPr lang="es-CO" sz="4800" dirty="0"/>
              <a:t>)</a:t>
            </a:r>
          </a:p>
          <a:p>
            <a:r>
              <a:rPr lang="es-CO" sz="4800" dirty="0" smtClean="0"/>
              <a:t>-Fecha </a:t>
            </a:r>
            <a:r>
              <a:rPr lang="es-CO" sz="4800" dirty="0"/>
              <a:t>de ingreso</a:t>
            </a:r>
          </a:p>
          <a:p>
            <a:r>
              <a:rPr lang="es-CO" sz="4800" dirty="0" smtClean="0"/>
              <a:t>-Tipo </a:t>
            </a:r>
            <a:r>
              <a:rPr lang="es-CO" sz="4800" dirty="0"/>
              <a:t>de muestras (lo más detallado posible).</a:t>
            </a:r>
          </a:p>
          <a:p>
            <a:r>
              <a:rPr lang="es-CO" sz="4800" dirty="0" smtClean="0"/>
              <a:t>-Posible </a:t>
            </a:r>
            <a:r>
              <a:rPr lang="es-CO" sz="4800" dirty="0"/>
              <a:t>fecha de salida</a:t>
            </a:r>
          </a:p>
          <a:p>
            <a:endParaRPr lang="es-CO" sz="4800" dirty="0"/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s-CO" sz="4800" dirty="0"/>
              <a:t>Formulario de almacenamiento de muestras y </a:t>
            </a:r>
            <a:r>
              <a:rPr lang="es-CO" sz="4800" b="1" u="sng" dirty="0"/>
              <a:t>Acta de responsabilidad firmada por el respectivo </a:t>
            </a:r>
            <a:r>
              <a:rPr lang="es-CO" sz="4800" b="1" u="sng" dirty="0" err="1"/>
              <a:t>PI's</a:t>
            </a:r>
            <a:r>
              <a:rPr lang="es-CO" sz="4800" b="1" u="sng" dirty="0"/>
              <a:t>.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3998925" y="224482"/>
            <a:ext cx="20385075" cy="1270621"/>
          </a:xfrm>
        </p:spPr>
        <p:txBody>
          <a:bodyPr>
            <a:noAutofit/>
          </a:bodyPr>
          <a:lstStyle/>
          <a:p>
            <a:r>
              <a:rPr lang="es-CO" sz="6000" dirty="0" smtClean="0"/>
              <a:t>Como solicitar el almacenamiento/uso del ultra congelador?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1077107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1"/>
          </p:nvPr>
        </p:nvSpPr>
        <p:spPr>
          <a:xfrm>
            <a:off x="991478" y="3599881"/>
            <a:ext cx="14608739" cy="8211686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CO" sz="5500" dirty="0"/>
              <a:t>Se </a:t>
            </a:r>
            <a:r>
              <a:rPr lang="es-CO" sz="5500" dirty="0" smtClean="0"/>
              <a:t>llevará </a:t>
            </a:r>
            <a:r>
              <a:rPr lang="es-CO" sz="5500" dirty="0"/>
              <a:t>un registro detallado de ingreso de </a:t>
            </a:r>
            <a:r>
              <a:rPr lang="es-CO" sz="5500" dirty="0" smtClean="0"/>
              <a:t>muestras.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s-CO" sz="5500" dirty="0" smtClean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CO" sz="5500" dirty="0" smtClean="0"/>
              <a:t>La </a:t>
            </a:r>
            <a:r>
              <a:rPr lang="es-CO" sz="5500" dirty="0"/>
              <a:t>responsable del Lab será la encargada de colocar y sacar las muestras cuando así se lo requiera, con observación y ayuda de la persona del </a:t>
            </a:r>
            <a:r>
              <a:rPr lang="es-CO" sz="5500" dirty="0" smtClean="0"/>
              <a:t>proyecto.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s-CO" sz="5500" dirty="0" smtClean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s-CO" sz="5500" u="sng" dirty="0" smtClean="0"/>
              <a:t>No </a:t>
            </a:r>
            <a:r>
              <a:rPr lang="es-CO" sz="5500" u="sng" dirty="0"/>
              <a:t>abra acceso libre al </a:t>
            </a:r>
            <a:r>
              <a:rPr lang="es-CO" sz="5500" u="sng" dirty="0" smtClean="0"/>
              <a:t>equipo.</a:t>
            </a:r>
            <a:endParaRPr lang="es-CO" sz="5500" u="sng" dirty="0"/>
          </a:p>
          <a:p>
            <a:endParaRPr lang="es-CO" i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6720175" cy="1270621"/>
          </a:xfrm>
        </p:spPr>
        <p:txBody>
          <a:bodyPr>
            <a:noAutofit/>
          </a:bodyPr>
          <a:lstStyle/>
          <a:p>
            <a:r>
              <a:rPr lang="es-CO" sz="7000" dirty="0"/>
              <a:t>Registro e ingreso de muestras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369" y="4990386"/>
            <a:ext cx="3696132" cy="46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367</Words>
  <Application>Microsoft Office PowerPoint</Application>
  <PresentationFormat>Personalizado</PresentationFormat>
  <Paragraphs>42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Helvetica Light</vt:lpstr>
      <vt:lpstr>Helvetica Neue</vt:lpstr>
      <vt:lpstr>Source Sans Pro</vt:lpstr>
      <vt:lpstr>Wingdings</vt:lpstr>
      <vt:lpstr>White</vt:lpstr>
      <vt:lpstr>Custom Design</vt:lpstr>
      <vt:lpstr>ULTRACONGELADOR  -80°c  VWR32086A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Lista Roja de Especies</dc:title>
  <dc:creator>Isabel Grijalva</dc:creator>
  <cp:lastModifiedBy>hp</cp:lastModifiedBy>
  <cp:revision>14</cp:revision>
  <dcterms:modified xsi:type="dcterms:W3CDTF">2021-02-02T19:01:30Z</dcterms:modified>
</cp:coreProperties>
</file>