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4cc6c89dd7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g4cc6c89dd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4cc6c89dd7_0_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g4cc6c89dd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4cc6c89dd7_0_14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g4cc6c89dd7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cc6c89dd7_0_26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g4cc6c89dd7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4cc6c89dd7_0_1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g4cc6c89dd7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4cc6c89dd7_0_3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g4cc6c89dd7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4cc6c89dd7_0_3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4cc6c89dd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4cc6c89dd7_0_9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g4cc6c89dd7_0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4cc6c89dd7_0_9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g4cc6c89dd7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body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1pPr>
            <a:lvl2pPr marL="914400" lvl="1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2pPr>
            <a:lvl3pPr marL="1371600" lvl="2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3pPr>
            <a:lvl4pPr marL="1828800" lvl="3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4pPr>
            <a:lvl5pPr marL="2286000" lvl="4" indent="-22860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tx">
  <p:cSld name="TITLE_AND_BOD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5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0"/>
              <a:buFont typeface="Calibri"/>
              <a:buNone/>
              <a:defRPr sz="4500"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alibri"/>
              <a:buNone/>
              <a:defRPr sz="1800">
                <a:solidFill>
                  <a:srgbClr val="888888"/>
                </a:solidFill>
              </a:defRPr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62984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629840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defRPr sz="1800" b="1"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body" idx="2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1"/>
          <p:cNvSpPr txBox="1">
            <a:spLocks noGrp="1"/>
          </p:cNvSpPr>
          <p:nvPr>
            <p:ph type="body" idx="1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1pPr>
            <a:lvl2pPr marL="914400" lvl="1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2pPr>
            <a:lvl3pPr marL="1371600" lvl="2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3pPr>
            <a:lvl4pPr marL="1828800" lvl="3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4pPr>
            <a:lvl5pPr marL="2286000" lvl="4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  <a:defRPr sz="2400"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body" idx="2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2"/>
          <p:cNvSpPr txBox="1">
            <a:spLocks noGrp="1"/>
          </p:cNvSpPr>
          <p:nvPr>
            <p:ph type="title"/>
          </p:nvPr>
        </p:nvSpPr>
        <p:spPr>
          <a:xfrm>
            <a:off x="629840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2400"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2"/>
          <p:cNvSpPr>
            <a:spLocks noGrp="1"/>
          </p:cNvSpPr>
          <p:nvPr>
            <p:ph type="pic" idx="2"/>
          </p:nvPr>
        </p:nvSpPr>
        <p:spPr>
          <a:xfrm>
            <a:off x="3887390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/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body" idx="1"/>
          </p:nvPr>
        </p:nvSpPr>
        <p:spPr>
          <a:xfrm>
            <a:off x="629840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2pPr>
            <a:lvl3pPr marL="1371600" lvl="2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3pPr>
            <a:lvl4pPr marL="1828800" lvl="3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4pPr>
            <a:lvl5pPr marL="2286000" lvl="4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4"/>
          <p:cNvSpPr txBox="1">
            <a:spLocks noGrp="1"/>
          </p:cNvSpPr>
          <p:nvPr>
            <p:ph type="title"/>
          </p:nvPr>
        </p:nvSpPr>
        <p:spPr>
          <a:xfrm>
            <a:off x="6543675" y="273844"/>
            <a:ext cx="1971600" cy="43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Calibri"/>
              <a:buNone/>
              <a:defRPr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24"/>
          <p:cNvSpPr txBox="1">
            <a:spLocks noGrp="1"/>
          </p:cNvSpPr>
          <p:nvPr>
            <p:ph type="body" idx="1"/>
          </p:nvPr>
        </p:nvSpPr>
        <p:spPr>
          <a:xfrm>
            <a:off x="628650" y="273844"/>
            <a:ext cx="5800800" cy="43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300"/>
              <a:buFont typeface="Calibri"/>
              <a:buNone/>
              <a:defRPr sz="33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57700" cy="2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  <a:defRPr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 sz="11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ginzenith.zenithmedia.es/marketing-visual-herramienta-publicidad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cdrs@fcdarwin.org.e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5"/>
          <p:cNvSpPr txBox="1"/>
          <p:nvPr/>
        </p:nvSpPr>
        <p:spPr>
          <a:xfrm>
            <a:off x="4514672" y="2876075"/>
            <a:ext cx="3229200" cy="6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b="1"/>
              <a:t>Procedimiento de redes sociales Fundación Charles Darwin </a:t>
            </a:r>
            <a:endParaRPr b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s" b="1"/>
              <a:t>2019 </a:t>
            </a:r>
            <a:endParaRPr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">
                <a:solidFill>
                  <a:schemeClr val="lt1"/>
                </a:solidFill>
              </a:rPr>
              <a:t>Redes Sociales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8" name="Google Shape;10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8300" y="1287550"/>
            <a:ext cx="1179675" cy="1179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6"/>
          <p:cNvPicPr preferRelativeResize="0"/>
          <p:nvPr/>
        </p:nvPicPr>
        <p:blipFill rotWithShape="1">
          <a:blip r:embed="rId4">
            <a:alphaModFix/>
          </a:blip>
          <a:srcRect l="21997" t="1779" r="24403" b="3064"/>
          <a:stretch/>
        </p:blipFill>
        <p:spPr>
          <a:xfrm>
            <a:off x="785000" y="3093400"/>
            <a:ext cx="1235725" cy="123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62150" y="1297600"/>
            <a:ext cx="1179675" cy="1179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785975" y="2301800"/>
            <a:ext cx="1430143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62150" y="3108925"/>
            <a:ext cx="1235725" cy="12357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6"/>
          <p:cNvSpPr txBox="1"/>
          <p:nvPr/>
        </p:nvSpPr>
        <p:spPr>
          <a:xfrm>
            <a:off x="6275175" y="991350"/>
            <a:ext cx="2641500" cy="117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</a:rPr>
              <a:t>IG: </a:t>
            </a:r>
            <a:r>
              <a:rPr lang="es" sz="1100">
                <a:solidFill>
                  <a:schemeClr val="dk1"/>
                </a:solidFill>
              </a:rPr>
              <a:t>Darwinfound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</a:rPr>
              <a:t>FB: </a:t>
            </a:r>
            <a:r>
              <a:rPr lang="es" sz="1100">
                <a:solidFill>
                  <a:schemeClr val="dk1"/>
                </a:solidFill>
              </a:rPr>
              <a:t>Darwinfoundation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</a:rPr>
              <a:t>TW: </a:t>
            </a:r>
            <a:r>
              <a:rPr lang="es" sz="1100">
                <a:solidFill>
                  <a:schemeClr val="dk1"/>
                </a:solidFill>
              </a:rPr>
              <a:t>Darwinfound 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</a:rPr>
              <a:t>IN: </a:t>
            </a:r>
            <a:r>
              <a:rPr lang="es" sz="1100">
                <a:solidFill>
                  <a:schemeClr val="dk1"/>
                </a:solidFill>
              </a:rPr>
              <a:t>Charles Darwin Foundation for the Galapagos Island </a:t>
            </a:r>
            <a:endParaRPr sz="1100">
              <a:solidFill>
                <a:schemeClr val="dk1"/>
              </a:solidFill>
            </a:endParaRPr>
          </a:p>
          <a:p>
            <a:pPr marL="45720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100" b="1">
                <a:solidFill>
                  <a:schemeClr val="dk1"/>
                </a:solidFill>
              </a:rPr>
              <a:t>YT: </a:t>
            </a:r>
            <a:r>
              <a:rPr lang="es" sz="1100">
                <a:solidFill>
                  <a:schemeClr val="dk1"/>
                </a:solidFill>
              </a:rPr>
              <a:t>Charles Darwin Foundation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7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">
                <a:solidFill>
                  <a:schemeClr val="lt1"/>
                </a:solidFill>
              </a:rPr>
              <a:t>Requisitos generales de posts 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27"/>
          <p:cNvSpPr txBox="1"/>
          <p:nvPr/>
        </p:nvSpPr>
        <p:spPr>
          <a:xfrm>
            <a:off x="1336800" y="1330050"/>
            <a:ext cx="5766300" cy="27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Post en español y en inglés.</a:t>
            </a:r>
            <a:endParaRPr sz="1100" b="1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Comenzar con: </a:t>
            </a:r>
            <a:r>
              <a:rPr lang="es" sz="1100">
                <a:solidFill>
                  <a:schemeClr val="dk1"/>
                </a:solidFill>
              </a:rPr>
              <a:t>(English below) o (Versión en español abajo), según sea el caso.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Hashtags #</a:t>
            </a:r>
            <a:r>
              <a:rPr lang="es" sz="1100">
                <a:solidFill>
                  <a:schemeClr val="dk1"/>
                </a:solidFill>
              </a:rPr>
              <a:t>: 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s" sz="1100">
                <a:solidFill>
                  <a:schemeClr val="dk1"/>
                </a:solidFill>
              </a:rPr>
              <a:t>Español: SomosGalápagos, Galápagos, FCD.</a:t>
            </a:r>
            <a:endParaRPr sz="1100">
              <a:solidFill>
                <a:schemeClr val="dk1"/>
              </a:solidFill>
            </a:endParaRPr>
          </a:p>
          <a:p>
            <a:pPr marL="914400" lvl="1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s" sz="1100">
                <a:solidFill>
                  <a:schemeClr val="dk1"/>
                </a:solidFill>
              </a:rPr>
              <a:t>Inglés: CDF, WeAreGalapagos, GalapagosIslands.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Call to action</a:t>
            </a:r>
            <a:r>
              <a:rPr lang="es" sz="1100">
                <a:solidFill>
                  <a:schemeClr val="dk1"/>
                </a:solidFill>
              </a:rPr>
              <a:t>: Invitar a ingresar a un enlace ya sea de donaciones, a un artículo, a la página principal, etc.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Bitly</a:t>
            </a:r>
            <a:r>
              <a:rPr lang="es" sz="1100">
                <a:solidFill>
                  <a:schemeClr val="dk1"/>
                </a:solidFill>
              </a:rPr>
              <a:t>: Todos los call to action que tengan un enlace serán publicados con formato bitly.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Autores de fotografía: </a:t>
            </a:r>
            <a:r>
              <a:rPr lang="es" sz="1100">
                <a:solidFill>
                  <a:schemeClr val="dk1"/>
                </a:solidFill>
              </a:rPr>
              <a:t>Dar crédito al fotógrafo si se especifica quién tomó las fotos. Si no se confirma autor poner: Archivo FCD / CDF File.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Etiquetar o mencionar:</a:t>
            </a:r>
            <a:r>
              <a:rPr lang="es" sz="1100">
                <a:solidFill>
                  <a:schemeClr val="dk1"/>
                </a:solidFill>
              </a:rPr>
              <a:t> Taggear o mencionar (según el caso) a la institución, persona o grupo de personas colaboradoras.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es" sz="1100" b="1">
                <a:solidFill>
                  <a:schemeClr val="dk1"/>
                </a:solidFill>
              </a:rPr>
              <a:t>Post internacional (Londres): </a:t>
            </a:r>
            <a:r>
              <a:rPr lang="es" sz="1100">
                <a:solidFill>
                  <a:schemeClr val="dk1"/>
                </a:solidFill>
              </a:rPr>
              <a:t>Publicar en la madrugada del día programado, esto se debe a que Londres es un público importante para FCD y existe una diferencia horaria. </a:t>
            </a:r>
            <a:endParaRPr sz="11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8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">
                <a:solidFill>
                  <a:schemeClr val="lt1"/>
                </a:solidFill>
              </a:rPr>
              <a:t>Twitter 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28"/>
          <p:cNvSpPr txBox="1"/>
          <p:nvPr/>
        </p:nvSpPr>
        <p:spPr>
          <a:xfrm>
            <a:off x="655675" y="1627100"/>
            <a:ext cx="3535500" cy="205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 b="1">
                <a:solidFill>
                  <a:schemeClr val="dk1"/>
                </a:solidFill>
              </a:rPr>
              <a:t>El límite de caracteres (texto) de Twitter es de 280. 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 b="1">
                <a:solidFill>
                  <a:schemeClr val="dk1"/>
                </a:solidFill>
              </a:rPr>
              <a:t>Solo debe ir en un idioma (inglés o español).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 b="1">
                <a:solidFill>
                  <a:schemeClr val="dk1"/>
                </a:solidFill>
              </a:rPr>
              <a:t>Existirá una reducción de texto a comparación de los posts de Facebook.</a:t>
            </a:r>
            <a:endParaRPr sz="1500" b="1">
              <a:solidFill>
                <a:schemeClr val="dk1"/>
              </a:solidFill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es" sz="1500" b="1">
                <a:solidFill>
                  <a:schemeClr val="dk1"/>
                </a:solidFill>
              </a:rPr>
              <a:t>Twitter permite subir un máximo de 4 fotos por post.</a:t>
            </a:r>
            <a:endParaRPr sz="1500" b="1">
              <a:solidFill>
                <a:schemeClr val="dk1"/>
              </a:solidFill>
            </a:endParaRPr>
          </a:p>
        </p:txBody>
      </p:sp>
      <p:pic>
        <p:nvPicPr>
          <p:cNvPr id="126" name="Google Shape;12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2650" y="1307500"/>
            <a:ext cx="3891951" cy="2929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9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">
                <a:solidFill>
                  <a:schemeClr val="lt1"/>
                </a:solidFill>
              </a:rPr>
              <a:t>Instagram 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2" name="Google Shape;13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86322" y="983075"/>
            <a:ext cx="2189896" cy="3627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80418" y="983075"/>
            <a:ext cx="2159341" cy="3627026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9"/>
          <p:cNvSpPr txBox="1"/>
          <p:nvPr/>
        </p:nvSpPr>
        <p:spPr>
          <a:xfrm>
            <a:off x="415600" y="1887475"/>
            <a:ext cx="2602200" cy="110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 b="1">
                <a:solidFill>
                  <a:srgbClr val="000000"/>
                </a:solidFill>
              </a:rPr>
              <a:t>Fotos sin arte. 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 b="1">
                <a:solidFill>
                  <a:srgbClr val="000000"/>
                </a:solidFill>
              </a:rPr>
              <a:t>Se puede utilizar más Hashtag. </a:t>
            </a:r>
            <a:endParaRPr sz="1600" b="1">
              <a:solidFill>
                <a:srgbClr val="000000"/>
              </a:solidFill>
            </a:endParaRPr>
          </a:p>
          <a:p>
            <a:pPr marL="457200" lvl="0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●"/>
            </a:pPr>
            <a:r>
              <a:rPr lang="es" sz="1600" b="1">
                <a:solidFill>
                  <a:srgbClr val="000000"/>
                </a:solidFill>
              </a:rPr>
              <a:t>Se utiliza un filtro que brinda armonía al feed de IG.</a:t>
            </a:r>
            <a:endParaRPr sz="1800" b="1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30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">
                <a:solidFill>
                  <a:schemeClr val="lt1"/>
                </a:solidFill>
              </a:rPr>
              <a:t>Look and feel 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0" name="Google Shape;140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5375" y="986775"/>
            <a:ext cx="2153374" cy="3566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94208" y="1107646"/>
            <a:ext cx="2079245" cy="342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40698" y="1085809"/>
            <a:ext cx="2048152" cy="3424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0975" y="1106168"/>
            <a:ext cx="2079243" cy="3430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369569" y="-69056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Calibri"/>
              <a:buNone/>
            </a:pPr>
            <a:r>
              <a:rPr lang="es">
                <a:solidFill>
                  <a:schemeClr val="lt1"/>
                </a:solidFill>
              </a:rPr>
              <a:t>Consejos</a:t>
            </a:r>
            <a:endParaRPr sz="33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31"/>
          <p:cNvSpPr txBox="1"/>
          <p:nvPr/>
        </p:nvSpPr>
        <p:spPr>
          <a:xfrm>
            <a:off x="521975" y="926225"/>
            <a:ext cx="8185500" cy="338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b="1">
                <a:solidFill>
                  <a:schemeClr val="dk1"/>
                </a:solidFill>
              </a:rPr>
              <a:t>IG Stories: </a:t>
            </a:r>
            <a:endParaRPr b="1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s" sz="1200">
                <a:solidFill>
                  <a:schemeClr val="dk1"/>
                </a:solidFill>
              </a:rPr>
              <a:t>Genera más autenticidad al contenido del perfil.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 sz="1200"/>
              <a:t>Más de 250 millones de usuarios activos utilizan diariamente las historias de Instagram.</a:t>
            </a:r>
            <a:endParaRPr sz="1200" u="sng"/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b="1">
                <a:solidFill>
                  <a:schemeClr val="dk1"/>
                </a:solidFill>
              </a:rPr>
              <a:t>Fotos para IG </a:t>
            </a:r>
            <a:endParaRPr b="1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 sz="1200"/>
              <a:t>La capacidad del anunciante para generar contenido muy visual con </a:t>
            </a:r>
            <a:r>
              <a:rPr lang="es" sz="1200">
                <a:uFill>
                  <a:noFill/>
                </a:uFill>
                <a:hlinkClick r:id="rId3"/>
              </a:rPr>
              <a:t>imágenes muy originales</a:t>
            </a:r>
            <a:r>
              <a:rPr lang="es" sz="1200"/>
              <a:t> es una pieza clave para el éxito de las campañas en esta red social.</a:t>
            </a:r>
            <a:endParaRPr sz="1200"/>
          </a:p>
          <a:p>
            <a:pPr marL="914400" lvl="1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s" sz="1200"/>
              <a:t>En instagram, las fotos generan un 36% más de interacción que los videos.</a:t>
            </a:r>
            <a:endParaRPr sz="12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b="1">
                <a:solidFill>
                  <a:schemeClr val="dk1"/>
                </a:solidFill>
              </a:rPr>
              <a:t>Lives en IG</a:t>
            </a:r>
            <a:endParaRPr b="1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s" sz="1200">
                <a:solidFill>
                  <a:schemeClr val="dk1"/>
                </a:solidFill>
              </a:rPr>
              <a:t>Tendencia actual: </a:t>
            </a:r>
            <a:r>
              <a:rPr lang="es" sz="1200" u="sng">
                <a:solidFill>
                  <a:schemeClr val="dk1"/>
                </a:solidFill>
              </a:rPr>
              <a:t>Marketing en tiempo real. 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s" sz="1200">
                <a:solidFill>
                  <a:schemeClr val="dk1"/>
                </a:solidFill>
              </a:rPr>
              <a:t>Conección con los seguidores 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s" sz="1200">
                <a:solidFill>
                  <a:schemeClr val="dk1"/>
                </a:solidFill>
              </a:rPr>
              <a:t>Muestras los detrás de “escena”.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s" sz="1200">
                <a:solidFill>
                  <a:schemeClr val="dk1"/>
                </a:solidFill>
              </a:rPr>
              <a:t>Generas una comunidad. </a:t>
            </a:r>
            <a:endParaRPr sz="1200">
              <a:solidFill>
                <a:schemeClr val="dk1"/>
              </a:solidFill>
            </a:endParaRP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s" b="1">
                <a:solidFill>
                  <a:schemeClr val="dk1"/>
                </a:solidFill>
              </a:rPr>
              <a:t>Texto máximo de 3 líneas</a:t>
            </a:r>
            <a:endParaRPr b="1">
              <a:solidFill>
                <a:schemeClr val="dk1"/>
              </a:solidFill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s" sz="1200">
                <a:solidFill>
                  <a:schemeClr val="dk1"/>
                </a:solidFill>
              </a:rPr>
              <a:t>La cantidad de atención que toda audiencia tiene es limitada. </a:t>
            </a:r>
            <a:endParaRPr sz="1200">
              <a:solidFill>
                <a:schemeClr val="dk1"/>
              </a:solidFill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s" b="1">
                <a:solidFill>
                  <a:schemeClr val="dk1"/>
                </a:solidFill>
              </a:rPr>
              <a:t>Hacer videos y fotografías con el celular de forma vertical, no horizontal. 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150" name="Google Shape;150;p31"/>
          <p:cNvSpPr txBox="1"/>
          <p:nvPr/>
        </p:nvSpPr>
        <p:spPr>
          <a:xfrm>
            <a:off x="7648275" y="4314125"/>
            <a:ext cx="1521600" cy="55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(Guiarda, 2018).</a:t>
            </a:r>
            <a:endParaRPr sz="1000">
              <a:solidFill>
                <a:schemeClr val="dk1"/>
              </a:solidFill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dk1"/>
                </a:solidFill>
              </a:rPr>
              <a:t>(Strauss, 2018).</a:t>
            </a:r>
            <a:endParaRPr sz="10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000">
                <a:solidFill>
                  <a:schemeClr val="dk1"/>
                </a:solidFill>
              </a:rPr>
              <a:t>(Sproutsocial, s/f).</a:t>
            </a:r>
            <a:endParaRPr sz="10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ctrTitle" idx="4294967295"/>
          </p:nvPr>
        </p:nvSpPr>
        <p:spPr>
          <a:xfrm>
            <a:off x="3215134" y="2060171"/>
            <a:ext cx="5667000" cy="102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48484"/>
              </a:buClr>
              <a:buSzPts val="6600"/>
              <a:buFont typeface="Arial"/>
              <a:buNone/>
            </a:pPr>
            <a:r>
              <a:rPr lang="es" sz="6600" b="1" i="0" u="none" strike="noStrike" cap="none">
                <a:solidFill>
                  <a:srgbClr val="848484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  <a:endParaRPr/>
          </a:p>
        </p:txBody>
      </p:sp>
      <p:sp>
        <p:nvSpPr>
          <p:cNvPr id="160" name="Google Shape;160;p33"/>
          <p:cNvSpPr txBox="1">
            <a:spLocks noGrp="1"/>
          </p:cNvSpPr>
          <p:nvPr>
            <p:ph type="subTitle" idx="4294967295"/>
          </p:nvPr>
        </p:nvSpPr>
        <p:spPr>
          <a:xfrm>
            <a:off x="3782857" y="3914329"/>
            <a:ext cx="3998100" cy="5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ts val="2100"/>
              <a:buFont typeface="Arial"/>
              <a:buNone/>
            </a:pPr>
            <a:r>
              <a:rPr lang="es" sz="2100" b="1" i="0" u="none" strike="noStrike" cap="none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lang="es" sz="21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cdrs@fcdarwin.org.ec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431</Words>
  <Application>Microsoft Office PowerPoint</Application>
  <PresentationFormat>On-screen Show (16:9)</PresentationFormat>
  <Paragraphs>49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Simple Light</vt:lpstr>
      <vt:lpstr>Office Theme</vt:lpstr>
      <vt:lpstr>PowerPoint Presentation</vt:lpstr>
      <vt:lpstr>Redes Sociales</vt:lpstr>
      <vt:lpstr>Requisitos generales de posts </vt:lpstr>
      <vt:lpstr>Twitter </vt:lpstr>
      <vt:lpstr>Instagram </vt:lpstr>
      <vt:lpstr>Look and feel </vt:lpstr>
      <vt:lpstr>Consejos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Paola Diaz</dc:creator>
  <cp:lastModifiedBy>Paola Diaz</cp:lastModifiedBy>
  <cp:revision>1</cp:revision>
  <dcterms:modified xsi:type="dcterms:W3CDTF">2019-02-20T22:57:36Z</dcterms:modified>
</cp:coreProperties>
</file>