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509" r:id="rId3"/>
    <p:sldId id="511" r:id="rId4"/>
    <p:sldId id="510" r:id="rId5"/>
    <p:sldId id="512" r:id="rId6"/>
    <p:sldId id="513"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6327" autoAdjust="0"/>
  </p:normalViewPr>
  <p:slideViewPr>
    <p:cSldViewPr snapToGrid="0">
      <p:cViewPr varScale="1">
        <p:scale>
          <a:sx n="55" d="100"/>
          <a:sy n="55" d="100"/>
        </p:scale>
        <p:origin x="55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ortad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238250" y="8616497"/>
            <a:ext cx="19359005" cy="1474050"/>
          </a:xfrm>
          <a:prstGeom prst="rect">
            <a:avLst/>
          </a:prstGeom>
        </p:spPr>
        <p:txBody>
          <a:bodyPr anchor="b"/>
          <a:lstStyle>
            <a:lvl1pPr algn="l">
              <a:defRPr b="1">
                <a:solidFill>
                  <a:schemeClr val="accent1">
                    <a:hueOff val="273562"/>
                    <a:satOff val="2937"/>
                    <a:lumOff val="-22233"/>
                  </a:schemeClr>
                </a:solidFill>
                <a:latin typeface="Source Sans Pro"/>
                <a:ea typeface="Source Sans Pro"/>
                <a:cs typeface="Source Sans Pro"/>
                <a:sym typeface="Source Sans Pro"/>
              </a:defRPr>
            </a:lvl1pPr>
          </a:lstStyle>
          <a:p>
            <a:r>
              <a:rPr lang="es-MX"/>
              <a:t>Haz clic para modificar el estilo de título del patrón</a:t>
            </a:r>
            <a:endParaRPr/>
          </a:p>
        </p:txBody>
      </p:sp>
      <p:sp>
        <p:nvSpPr>
          <p:cNvPr id="12" name="Shape 12"/>
          <p:cNvSpPr>
            <a:spLocks noGrp="1"/>
          </p:cNvSpPr>
          <p:nvPr>
            <p:ph type="body" sz="quarter" idx="1" hasCustomPrompt="1"/>
          </p:nvPr>
        </p:nvSpPr>
        <p:spPr>
          <a:xfrm>
            <a:off x="17430562" y="11382375"/>
            <a:ext cx="5983619" cy="1474050"/>
          </a:xfrm>
          <a:prstGeom prst="rect">
            <a:avLst/>
          </a:prstGeom>
        </p:spPr>
        <p:txBody>
          <a:bodyPr anchor="t"/>
          <a:lstStyle>
            <a:lvl1pPr marL="0" indent="0">
              <a:spcBef>
                <a:spcPts val="0"/>
              </a:spcBef>
              <a:buSzTx/>
              <a:buNone/>
              <a:defRPr sz="4400" b="1">
                <a:solidFill>
                  <a:schemeClr val="accent1">
                    <a:hueOff val="273562"/>
                    <a:satOff val="2937"/>
                    <a:lumOff val="-22233"/>
                  </a:schemeClr>
                </a:solidFill>
                <a:latin typeface="Source Sans Pro"/>
                <a:ea typeface="Source Sans Pro"/>
                <a:cs typeface="Source Sans Pro"/>
                <a:sym typeface="Source Sans Pro"/>
              </a:defRPr>
            </a:lvl1pPr>
            <a:lvl2pPr marL="0" indent="228600">
              <a:spcBef>
                <a:spcPts val="0"/>
              </a:spcBef>
              <a:buSzTx/>
              <a:buNone/>
              <a:defRPr sz="4400" b="1">
                <a:solidFill>
                  <a:schemeClr val="accent1">
                    <a:hueOff val="273562"/>
                    <a:satOff val="2937"/>
                    <a:lumOff val="-22233"/>
                  </a:schemeClr>
                </a:solidFill>
                <a:latin typeface="Source Sans Pro"/>
                <a:ea typeface="Source Sans Pro"/>
                <a:cs typeface="Source Sans Pro"/>
                <a:sym typeface="Source Sans Pro"/>
              </a:defRPr>
            </a:lvl2pPr>
            <a:lvl3pPr marL="0" indent="457200">
              <a:spcBef>
                <a:spcPts val="0"/>
              </a:spcBef>
              <a:buSzTx/>
              <a:buNone/>
              <a:defRPr sz="4400" b="1">
                <a:solidFill>
                  <a:schemeClr val="accent1">
                    <a:hueOff val="273562"/>
                    <a:satOff val="2937"/>
                    <a:lumOff val="-22233"/>
                  </a:schemeClr>
                </a:solidFill>
                <a:latin typeface="Source Sans Pro"/>
                <a:ea typeface="Source Sans Pro"/>
                <a:cs typeface="Source Sans Pro"/>
                <a:sym typeface="Source Sans Pro"/>
              </a:defRPr>
            </a:lvl3pPr>
            <a:lvl4pPr marL="0" indent="685800">
              <a:spcBef>
                <a:spcPts val="0"/>
              </a:spcBef>
              <a:buSzTx/>
              <a:buNone/>
              <a:defRPr sz="4400" b="1">
                <a:solidFill>
                  <a:schemeClr val="accent1">
                    <a:hueOff val="273562"/>
                    <a:satOff val="2937"/>
                    <a:lumOff val="-22233"/>
                  </a:schemeClr>
                </a:solidFill>
                <a:latin typeface="Source Sans Pro"/>
                <a:ea typeface="Source Sans Pro"/>
                <a:cs typeface="Source Sans Pro"/>
                <a:sym typeface="Source Sans Pro"/>
              </a:defRPr>
            </a:lvl4pPr>
            <a:lvl5pPr marL="0" indent="914400">
              <a:spcBef>
                <a:spcPts val="0"/>
              </a:spcBef>
              <a:buSzTx/>
              <a:buNone/>
              <a:defRPr sz="4400" b="1">
                <a:solidFill>
                  <a:schemeClr val="accent1">
                    <a:hueOff val="273562"/>
                    <a:satOff val="2937"/>
                    <a:lumOff val="-22233"/>
                  </a:schemeClr>
                </a:solidFill>
                <a:latin typeface="Source Sans Pro"/>
                <a:ea typeface="Source Sans Pro"/>
                <a:cs typeface="Source Sans Pro"/>
                <a:sym typeface="Source Sans Pro"/>
              </a:defRPr>
            </a:lvl5pPr>
          </a:lstStyle>
          <a:p>
            <a:r>
              <a:rPr dirty="0"/>
              <a:t>Body Level One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terna 0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15951013" y="2149314"/>
            <a:ext cx="8442177" cy="10780310"/>
          </a:xfrm>
          <a:prstGeom prst="rect">
            <a:avLst/>
          </a:prstGeom>
        </p:spPr>
        <p:txBody>
          <a:bodyPr lIns="91439" tIns="45719" rIns="91439" bIns="45719" anchor="t">
            <a:noAutofit/>
          </a:bodyPr>
          <a:lstStyle/>
          <a:p>
            <a:r>
              <a:rPr lang="es-MX"/>
              <a:t>Haz clic en el icono para agregar una imagen</a:t>
            </a:r>
            <a:endParaRPr/>
          </a:p>
        </p:txBody>
      </p:sp>
      <p:sp>
        <p:nvSpPr>
          <p:cNvPr id="40" name="Shape 40"/>
          <p:cNvSpPr>
            <a:spLocks noGrp="1"/>
          </p:cNvSpPr>
          <p:nvPr>
            <p:ph type="title"/>
          </p:nvPr>
        </p:nvSpPr>
        <p:spPr>
          <a:xfrm>
            <a:off x="1767333" y="2632865"/>
            <a:ext cx="13024044" cy="1270621"/>
          </a:xfrm>
          <a:prstGeom prst="rect">
            <a:avLst/>
          </a:prstGeom>
        </p:spPr>
        <p:txBody>
          <a:bodyPr anchor="t"/>
          <a:lstStyle>
            <a:lvl1pPr algn="l">
              <a:defRPr sz="6600" b="1">
                <a:solidFill>
                  <a:schemeClr val="accent1">
                    <a:hueOff val="273562"/>
                    <a:satOff val="2937"/>
                    <a:lumOff val="-22233"/>
                  </a:schemeClr>
                </a:solidFill>
                <a:latin typeface="Source Sans Pro"/>
                <a:ea typeface="Source Sans Pro"/>
                <a:cs typeface="Source Sans Pro"/>
                <a:sym typeface="Source Sans Pro"/>
              </a:defRPr>
            </a:lvl1pPr>
          </a:lstStyle>
          <a:p>
            <a:r>
              <a:rPr lang="es-MX"/>
              <a:t>Haz clic para modificar el estilo de título del patrón</a:t>
            </a:r>
            <a:endParaRPr/>
          </a:p>
        </p:txBody>
      </p:sp>
      <p:sp>
        <p:nvSpPr>
          <p:cNvPr id="41" name="Shape 41"/>
          <p:cNvSpPr>
            <a:spLocks noGrp="1"/>
          </p:cNvSpPr>
          <p:nvPr>
            <p:ph type="body" sz="half" idx="1"/>
          </p:nvPr>
        </p:nvSpPr>
        <p:spPr>
          <a:xfrm>
            <a:off x="1767333" y="4200676"/>
            <a:ext cx="13024044" cy="8211686"/>
          </a:xfrm>
          <a:prstGeom prst="rect">
            <a:avLst/>
          </a:prstGeom>
        </p:spPr>
        <p:txBody>
          <a:bodyPr anchor="t"/>
          <a:lstStyle>
            <a:lvl1pPr marL="0" indent="0">
              <a:spcBef>
                <a:spcPts val="0"/>
              </a:spcBef>
              <a:buSzTx/>
              <a:buNone/>
              <a:defRPr sz="4400">
                <a:solidFill>
                  <a:srgbClr val="53585F"/>
                </a:solidFill>
                <a:latin typeface="Source Sans Pro"/>
                <a:ea typeface="Source Sans Pro"/>
                <a:cs typeface="Source Sans Pro"/>
                <a:sym typeface="Source Sans Pro"/>
              </a:defRPr>
            </a:lvl1pPr>
            <a:lvl2pPr marL="0" indent="228600">
              <a:spcBef>
                <a:spcPts val="0"/>
              </a:spcBef>
              <a:buSzTx/>
              <a:buNone/>
              <a:defRPr sz="4400">
                <a:solidFill>
                  <a:srgbClr val="53585F"/>
                </a:solidFill>
                <a:latin typeface="Source Sans Pro"/>
                <a:ea typeface="Source Sans Pro"/>
                <a:cs typeface="Source Sans Pro"/>
                <a:sym typeface="Source Sans Pro"/>
              </a:defRPr>
            </a:lvl2pPr>
            <a:lvl3pPr marL="0" indent="457200">
              <a:spcBef>
                <a:spcPts val="0"/>
              </a:spcBef>
              <a:buSzTx/>
              <a:buNone/>
              <a:defRPr sz="4400">
                <a:solidFill>
                  <a:srgbClr val="53585F"/>
                </a:solidFill>
                <a:latin typeface="Source Sans Pro"/>
                <a:ea typeface="Source Sans Pro"/>
                <a:cs typeface="Source Sans Pro"/>
                <a:sym typeface="Source Sans Pro"/>
              </a:defRPr>
            </a:lvl3pPr>
            <a:lvl4pPr marL="0" indent="685800">
              <a:spcBef>
                <a:spcPts val="0"/>
              </a:spcBef>
              <a:buSzTx/>
              <a:buNone/>
              <a:defRPr sz="4400">
                <a:solidFill>
                  <a:srgbClr val="53585F"/>
                </a:solidFill>
                <a:latin typeface="Source Sans Pro"/>
                <a:ea typeface="Source Sans Pro"/>
                <a:cs typeface="Source Sans Pro"/>
                <a:sym typeface="Source Sans Pro"/>
              </a:defRPr>
            </a:lvl4pPr>
            <a:lvl5pPr marL="0" indent="914400">
              <a:spcBef>
                <a:spcPts val="0"/>
              </a:spcBef>
              <a:buSzTx/>
              <a:buNone/>
              <a:defRPr sz="4400">
                <a:solidFill>
                  <a:srgbClr val="53585F"/>
                </a:solidFill>
                <a:latin typeface="Source Sans Pro"/>
                <a:ea typeface="Source Sans Pro"/>
                <a:cs typeface="Source Sans Pro"/>
                <a:sym typeface="Source Sans Pro"/>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a:p>
        </p:txBody>
      </p:sp>
      <p:sp>
        <p:nvSpPr>
          <p:cNvPr id="42" name="Shape 42"/>
          <p:cNvSpPr>
            <a:spLocks noGrp="1"/>
          </p:cNvSpPr>
          <p:nvPr>
            <p:ph type="body" sz="quarter" idx="14"/>
          </p:nvPr>
        </p:nvSpPr>
        <p:spPr>
          <a:xfrm>
            <a:off x="4442271" y="473865"/>
            <a:ext cx="13024043" cy="1270621"/>
          </a:xfrm>
          <a:prstGeom prst="rect">
            <a:avLst/>
          </a:prstGeom>
        </p:spPr>
        <p:txBody>
          <a:bodyPr anchor="t"/>
          <a:lstStyle>
            <a:lvl1pPr marL="0" indent="0" defTabSz="698301">
              <a:spcBef>
                <a:spcPts val="0"/>
              </a:spcBef>
              <a:buSzTx/>
              <a:buNone/>
              <a:defRPr sz="7140" b="1">
                <a:solidFill>
                  <a:srgbClr val="FFFFFF"/>
                </a:solidFill>
                <a:latin typeface="Source Sans Pro"/>
                <a:ea typeface="Source Sans Pro"/>
                <a:cs typeface="Source Sans Pro"/>
                <a:sym typeface="Source Sans Pro"/>
              </a:defRPr>
            </a:lvl1pPr>
          </a:lstStyle>
          <a:p>
            <a:pPr lvl="0"/>
            <a:r>
              <a:rPr lang="es-MX"/>
              <a:t>Haga clic para modificar los estilos de texto del patrón</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na 0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body" sz="quarter" idx="14" hasCustomPrompt="1"/>
          </p:nvPr>
        </p:nvSpPr>
        <p:spPr>
          <a:xfrm>
            <a:off x="4442271" y="473865"/>
            <a:ext cx="13024043" cy="1270621"/>
          </a:xfrm>
          <a:prstGeom prst="rect">
            <a:avLst/>
          </a:prstGeom>
        </p:spPr>
        <p:txBody>
          <a:bodyPr anchor="t"/>
          <a:lstStyle>
            <a:lvl1pPr marL="0" indent="0" defTabSz="698301">
              <a:spcBef>
                <a:spcPts val="0"/>
              </a:spcBef>
              <a:buSzTx/>
              <a:buNone/>
              <a:defRPr sz="7140" b="1">
                <a:solidFill>
                  <a:srgbClr val="FFFFFF"/>
                </a:solidFill>
                <a:latin typeface="Source Sans Pro"/>
                <a:ea typeface="Source Sans Pro"/>
                <a:cs typeface="Source Sans Pro"/>
                <a:sym typeface="Source Sans Pro"/>
              </a:defRPr>
            </a:lvl1pPr>
          </a:lstStyle>
          <a:p>
            <a:r>
              <a:rPr lang="es-EC" dirty="0"/>
              <a:t>Our Donors</a:t>
            </a:r>
            <a:endParaRPr dirty="0"/>
          </a:p>
        </p:txBody>
      </p:sp>
      <p:pic>
        <p:nvPicPr>
          <p:cNvPr id="7" name="Picture 6">
            <a:extLst>
              <a:ext uri="{FF2B5EF4-FFF2-40B4-BE49-F238E27FC236}">
                <a16:creationId xmlns:a16="http://schemas.microsoft.com/office/drawing/2014/main" id="{FAE9FFF5-7A18-4D22-AE37-5A228D9DC3F9}"/>
              </a:ext>
            </a:extLst>
          </p:cNvPr>
          <p:cNvPicPr>
            <a:picLocks noChangeAspect="1"/>
          </p:cNvPicPr>
          <p:nvPr userDrawn="1"/>
        </p:nvPicPr>
        <p:blipFill>
          <a:blip r:embed="rId3"/>
          <a:stretch>
            <a:fillRect/>
          </a:stretch>
        </p:blipFill>
        <p:spPr>
          <a:xfrm>
            <a:off x="969818" y="2219324"/>
            <a:ext cx="22444364" cy="10637693"/>
          </a:xfrm>
          <a:prstGeom prst="rect">
            <a:avLst/>
          </a:prstGeom>
        </p:spPr>
      </p:pic>
    </p:spTree>
    <p:extLst>
      <p:ext uri="{BB962C8B-B14F-4D97-AF65-F5344CB8AC3E}">
        <p14:creationId xmlns:p14="http://schemas.microsoft.com/office/powerpoint/2010/main" val="100606425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75" r:id="rId3"/>
  </p:sldLayoutIdLst>
  <p:transition spd="med"/>
  <p:txStyles>
    <p:title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1238250" y="8616497"/>
            <a:ext cx="21692088" cy="1474050"/>
          </a:xfrm>
          <a:prstGeom prst="rect">
            <a:avLst/>
          </a:prstGeom>
        </p:spPr>
        <p:txBody>
          <a:bodyPr>
            <a:normAutofit/>
          </a:bodyPr>
          <a:lstStyle/>
          <a:p>
            <a:pPr defTabSz="607933">
              <a:defRPr sz="8288"/>
            </a:pPr>
            <a:r>
              <a:rPr lang="es-419" dirty="0"/>
              <a:t>Afiliación institucional &amp; frases adicionales</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7C64E9D-BBE2-4850-9EA1-E095E5065CE7}"/>
              </a:ext>
            </a:extLst>
          </p:cNvPr>
          <p:cNvSpPr>
            <a:spLocks noGrp="1"/>
          </p:cNvSpPr>
          <p:nvPr>
            <p:ph type="body" sz="quarter" idx="14"/>
          </p:nvPr>
        </p:nvSpPr>
        <p:spPr/>
        <p:txBody>
          <a:bodyPr/>
          <a:lstStyle/>
          <a:p>
            <a:r>
              <a:rPr lang="es-419" dirty="0"/>
              <a:t>Afiliación Institucional</a:t>
            </a:r>
            <a:endParaRPr lang="en-US" dirty="0"/>
          </a:p>
        </p:txBody>
      </p:sp>
      <p:sp>
        <p:nvSpPr>
          <p:cNvPr id="6" name="CuadroTexto 5">
            <a:extLst>
              <a:ext uri="{FF2B5EF4-FFF2-40B4-BE49-F238E27FC236}">
                <a16:creationId xmlns:a16="http://schemas.microsoft.com/office/drawing/2014/main" id="{B1E22711-94B1-4EBC-8A3D-7E0EEFAF3067}"/>
              </a:ext>
            </a:extLst>
          </p:cNvPr>
          <p:cNvSpPr txBox="1"/>
          <p:nvPr/>
        </p:nvSpPr>
        <p:spPr>
          <a:xfrm>
            <a:off x="1075200" y="4974313"/>
            <a:ext cx="22233599" cy="1938992"/>
          </a:xfrm>
          <a:prstGeom prst="rect">
            <a:avLst/>
          </a:prstGeom>
          <a:noFill/>
        </p:spPr>
        <p:txBody>
          <a:bodyPr wrap="square">
            <a:spAutoFit/>
          </a:bodyPr>
          <a:lstStyle/>
          <a:p>
            <a:r>
              <a:rPr lang="en-US" sz="6000" b="0" i="1" u="none" strike="noStrike" baseline="0" dirty="0">
                <a:solidFill>
                  <a:srgbClr val="000000"/>
                </a:solidFill>
                <a:latin typeface="Times New Roman" panose="02020603050405020304" pitchFamily="18" charset="0"/>
              </a:rPr>
              <a:t>Charles Darwin Research Station, Charles Darwin Foundation, Santa Cruz, Galápagos, Ecuador</a:t>
            </a:r>
            <a:endParaRPr lang="en-US" sz="16600" dirty="0"/>
          </a:p>
        </p:txBody>
      </p:sp>
    </p:spTree>
    <p:extLst>
      <p:ext uri="{BB962C8B-B14F-4D97-AF65-F5344CB8AC3E}">
        <p14:creationId xmlns:p14="http://schemas.microsoft.com/office/powerpoint/2010/main" val="30026930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10B4D70-515F-41F0-86D1-70CCC4D592A5}"/>
              </a:ext>
            </a:extLst>
          </p:cNvPr>
          <p:cNvSpPr txBox="1"/>
          <p:nvPr/>
        </p:nvSpPr>
        <p:spPr>
          <a:xfrm>
            <a:off x="949569" y="7187515"/>
            <a:ext cx="22385216" cy="1323439"/>
          </a:xfrm>
          <a:prstGeom prst="rect">
            <a:avLst/>
          </a:prstGeom>
          <a:noFill/>
        </p:spPr>
        <p:txBody>
          <a:bodyPr wrap="square">
            <a:spAutoFit/>
          </a:bodyPr>
          <a:lstStyle/>
          <a:p>
            <a:r>
              <a:rPr lang="en-US" sz="4000" b="0" i="0" u="none" strike="noStrike" baseline="0" dirty="0">
                <a:solidFill>
                  <a:srgbClr val="000000"/>
                </a:solidFill>
                <a:latin typeface="Times New Roman" panose="02020603050405020304" pitchFamily="18" charset="0"/>
              </a:rPr>
              <a:t> </a:t>
            </a:r>
            <a:r>
              <a:rPr lang="en-US" sz="4000" b="0" i="1" u="none" strike="noStrike" baseline="0" dirty="0">
                <a:solidFill>
                  <a:srgbClr val="000000"/>
                </a:solidFill>
                <a:latin typeface="Times New Roman" panose="02020603050405020304" pitchFamily="18" charset="0"/>
              </a:rPr>
              <a:t>Charles Darwin </a:t>
            </a:r>
            <a:r>
              <a:rPr lang="en-US" sz="4000" i="1" dirty="0">
                <a:latin typeface="Times New Roman" panose="02020603050405020304" pitchFamily="18" charset="0"/>
              </a:rPr>
              <a:t>Research Station / </a:t>
            </a:r>
            <a:r>
              <a:rPr lang="en-US" sz="4000" i="1" dirty="0">
                <a:solidFill>
                  <a:srgbClr val="FF0000"/>
                </a:solidFill>
                <a:latin typeface="Times New Roman" panose="02020603050405020304" pitchFamily="18" charset="0"/>
              </a:rPr>
              <a:t>Invertebrate Collection (ICCDRS</a:t>
            </a:r>
            <a:r>
              <a:rPr lang="en-US" sz="4000" i="1" dirty="0">
                <a:latin typeface="Times New Roman" panose="02020603050405020304" pitchFamily="18" charset="0"/>
              </a:rPr>
              <a:t>)*, </a:t>
            </a:r>
            <a:r>
              <a:rPr lang="en-US" sz="4000" b="0" i="1" u="none" strike="noStrike" baseline="0" dirty="0">
                <a:solidFill>
                  <a:srgbClr val="000000"/>
                </a:solidFill>
                <a:latin typeface="Times New Roman" panose="02020603050405020304" pitchFamily="18" charset="0"/>
              </a:rPr>
              <a:t>Charles Darwin Research Station, Charles Darwin Foundation, Santa Cruz, Galápagos, Ecuador</a:t>
            </a:r>
            <a:endParaRPr lang="en-US" sz="4000" dirty="0"/>
          </a:p>
        </p:txBody>
      </p:sp>
      <p:sp>
        <p:nvSpPr>
          <p:cNvPr id="4" name="CuadroTexto 3">
            <a:extLst>
              <a:ext uri="{FF2B5EF4-FFF2-40B4-BE49-F238E27FC236}">
                <a16:creationId xmlns:a16="http://schemas.microsoft.com/office/drawing/2014/main" id="{7B1F82AB-7585-4163-BD58-5DF90976B652}"/>
              </a:ext>
            </a:extLst>
          </p:cNvPr>
          <p:cNvSpPr txBox="1"/>
          <p:nvPr/>
        </p:nvSpPr>
        <p:spPr>
          <a:xfrm>
            <a:off x="0" y="2591091"/>
            <a:ext cx="24143676"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es-419" sz="8000" b="1" i="0" u="none" strike="noStrike" cap="none" spc="0" normalizeH="0" baseline="0" dirty="0">
                <a:ln>
                  <a:noFill/>
                </a:ln>
                <a:solidFill>
                  <a:srgbClr val="000000"/>
                </a:solidFill>
                <a:effectLst/>
                <a:uFillTx/>
                <a:latin typeface="+mn-lt"/>
                <a:ea typeface="+mn-ea"/>
                <a:cs typeface="+mn-cs"/>
                <a:sym typeface="Helvetica Light"/>
              </a:rPr>
              <a:t>Incluir </a:t>
            </a:r>
            <a:r>
              <a:rPr lang="es-419" sz="8000" b="1" dirty="0"/>
              <a:t>como parte de la afiliación institucional </a:t>
            </a:r>
            <a:r>
              <a:rPr kumimoji="0" lang="es-419" sz="8000" b="1" i="0" u="none" strike="noStrike" cap="none" spc="0" normalizeH="0" baseline="0" dirty="0">
                <a:ln>
                  <a:noFill/>
                </a:ln>
                <a:solidFill>
                  <a:srgbClr val="000000"/>
                </a:solidFill>
                <a:effectLst/>
                <a:uFillTx/>
                <a:latin typeface="+mn-lt"/>
                <a:ea typeface="+mn-ea"/>
                <a:cs typeface="+mn-cs"/>
                <a:sym typeface="Helvetica Light"/>
              </a:rPr>
              <a:t>cuando el estudio se haya realizado solo utilizando especímenes de colecciones.</a:t>
            </a:r>
            <a:endParaRPr kumimoji="0" lang="en-US" sz="8000" b="1"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Marcador de texto 4">
            <a:extLst>
              <a:ext uri="{FF2B5EF4-FFF2-40B4-BE49-F238E27FC236}">
                <a16:creationId xmlns:a16="http://schemas.microsoft.com/office/drawing/2014/main" id="{9C34E5EF-9C8D-4A01-BCF2-A644E54D1936}"/>
              </a:ext>
            </a:extLst>
          </p:cNvPr>
          <p:cNvSpPr txBox="1">
            <a:spLocks/>
          </p:cNvSpPr>
          <p:nvPr/>
        </p:nvSpPr>
        <p:spPr>
          <a:xfrm>
            <a:off x="4442271" y="473865"/>
            <a:ext cx="13024043" cy="127062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t">
            <a:normAutofit/>
          </a:bodyPr>
          <a:lstStyle>
            <a:lvl1pPr marL="0" marR="0" indent="0" algn="l" defTabSz="698301" rtl="0" eaLnBrk="1" latinLnBrk="0" hangingPunct="1">
              <a:lnSpc>
                <a:spcPct val="100000"/>
              </a:lnSpc>
              <a:spcBef>
                <a:spcPts val="0"/>
              </a:spcBef>
              <a:spcAft>
                <a:spcPts val="0"/>
              </a:spcAft>
              <a:buClrTx/>
              <a:buSzTx/>
              <a:buFontTx/>
              <a:buNone/>
              <a:tabLst/>
              <a:defRPr sz="7140" b="1" i="0" u="none" strike="noStrike" cap="none" spc="0" baseline="0">
                <a:ln>
                  <a:noFill/>
                </a:ln>
                <a:solidFill>
                  <a:srgbClr val="FFFFFF"/>
                </a:solidFill>
                <a:uFillTx/>
                <a:latin typeface="Source Sans Pro"/>
                <a:ea typeface="Source Sans Pro"/>
                <a:cs typeface="Source Sans Pro"/>
                <a:sym typeface="Source Sans Pro"/>
              </a:defRPr>
            </a:lvl1pPr>
            <a:lvl2pPr marL="1061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eaLnBrk="1" latinLnBrk="0" hangingPunct="1">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r>
              <a:rPr lang="es-419"/>
              <a:t>Afiliación Institucional</a:t>
            </a:r>
            <a:endParaRPr lang="en-US" dirty="0"/>
          </a:p>
        </p:txBody>
      </p:sp>
      <p:sp>
        <p:nvSpPr>
          <p:cNvPr id="6" name="CuadroTexto 5">
            <a:extLst>
              <a:ext uri="{FF2B5EF4-FFF2-40B4-BE49-F238E27FC236}">
                <a16:creationId xmlns:a16="http://schemas.microsoft.com/office/drawing/2014/main" id="{C121F35F-B859-450B-B38F-28FB7CA354C2}"/>
              </a:ext>
            </a:extLst>
          </p:cNvPr>
          <p:cNvSpPr txBox="1"/>
          <p:nvPr/>
        </p:nvSpPr>
        <p:spPr>
          <a:xfrm>
            <a:off x="3569677" y="9447566"/>
            <a:ext cx="17232923"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ctr" defTabSz="821531" rtl="0" fontAlgn="auto" latinLnBrk="0" hangingPunct="0">
              <a:lnSpc>
                <a:spcPct val="100000"/>
              </a:lnSpc>
              <a:spcBef>
                <a:spcPts val="0"/>
              </a:spcBef>
              <a:spcAft>
                <a:spcPts val="0"/>
              </a:spcAft>
              <a:buClrTx/>
              <a:buSzTx/>
              <a:tabLst/>
            </a:pPr>
            <a:r>
              <a:rPr kumimoji="0" lang="es-419" sz="5000" b="0" i="0" u="none" strike="noStrike" cap="none" spc="0" normalizeH="0" baseline="0" dirty="0">
                <a:ln>
                  <a:noFill/>
                </a:ln>
                <a:solidFill>
                  <a:srgbClr val="000000"/>
                </a:solidFill>
                <a:effectLst/>
                <a:uFillTx/>
                <a:latin typeface="+mn-lt"/>
                <a:ea typeface="+mn-ea"/>
                <a:cs typeface="+mn-cs"/>
                <a:sym typeface="Helvetica Light"/>
              </a:rPr>
              <a:t>*</a:t>
            </a:r>
            <a:r>
              <a:rPr kumimoji="0" lang="es-419" sz="5000" b="0" i="0" u="none" strike="noStrike" cap="none" spc="0" normalizeH="0" baseline="0" dirty="0" err="1">
                <a:ln>
                  <a:noFill/>
                </a:ln>
                <a:solidFill>
                  <a:srgbClr val="000000"/>
                </a:solidFill>
                <a:effectLst/>
                <a:uFillTx/>
                <a:latin typeface="+mn-lt"/>
                <a:ea typeface="+mn-ea"/>
                <a:cs typeface="+mn-cs"/>
                <a:sym typeface="Helvetica Light"/>
              </a:rPr>
              <a:t>Vertebrate</a:t>
            </a:r>
            <a:r>
              <a:rPr kumimoji="0" lang="es-419" sz="5000" b="0" i="0" u="none" strike="noStrike" cap="none" spc="0" normalizeH="0" baseline="0" dirty="0">
                <a:ln>
                  <a:noFill/>
                </a:ln>
                <a:solidFill>
                  <a:srgbClr val="000000"/>
                </a:solidFill>
                <a:effectLst/>
                <a:uFillTx/>
                <a:latin typeface="+mn-lt"/>
                <a:ea typeface="+mn-ea"/>
                <a:cs typeface="+mn-cs"/>
                <a:sym typeface="Helvetica Light"/>
              </a:rPr>
              <a:t> </a:t>
            </a:r>
            <a:r>
              <a:rPr kumimoji="0" lang="es-419" sz="5000" b="0" i="0" u="none" strike="noStrike" cap="none" spc="0" normalizeH="0" baseline="0" dirty="0" err="1">
                <a:ln>
                  <a:noFill/>
                </a:ln>
                <a:solidFill>
                  <a:srgbClr val="000000"/>
                </a:solidFill>
                <a:effectLst/>
                <a:uFillTx/>
                <a:latin typeface="+mn-lt"/>
                <a:ea typeface="+mn-ea"/>
                <a:cs typeface="+mn-cs"/>
                <a:sym typeface="Helvetica Light"/>
              </a:rPr>
              <a:t>Collection</a:t>
            </a:r>
            <a:r>
              <a:rPr kumimoji="0" lang="es-419" sz="5000" b="0" i="0" u="none" strike="noStrike" cap="none" spc="0" normalizeH="0" baseline="0" dirty="0">
                <a:ln>
                  <a:noFill/>
                </a:ln>
                <a:solidFill>
                  <a:srgbClr val="000000"/>
                </a:solidFill>
                <a:effectLst/>
                <a:uFillTx/>
                <a:latin typeface="+mn-lt"/>
                <a:ea typeface="+mn-ea"/>
                <a:cs typeface="+mn-cs"/>
                <a:sym typeface="Helvetica Light"/>
              </a:rPr>
              <a:t> (VCCDRS)</a:t>
            </a:r>
          </a:p>
          <a:p>
            <a:pPr marR="0" algn="ctr" defTabSz="821531" rtl="0" fontAlgn="auto" latinLnBrk="0" hangingPunct="0">
              <a:lnSpc>
                <a:spcPct val="100000"/>
              </a:lnSpc>
              <a:spcBef>
                <a:spcPts val="0"/>
              </a:spcBef>
              <a:spcAft>
                <a:spcPts val="0"/>
              </a:spcAft>
              <a:buClrTx/>
              <a:buSzTx/>
              <a:tabLst/>
            </a:pPr>
            <a:r>
              <a:rPr kumimoji="0" lang="es-419" sz="5000" b="0" i="0" u="none" strike="noStrike" cap="none" spc="0" normalizeH="0" baseline="0" dirty="0">
                <a:ln>
                  <a:noFill/>
                </a:ln>
                <a:solidFill>
                  <a:srgbClr val="000000"/>
                </a:solidFill>
                <a:effectLst/>
                <a:uFillTx/>
                <a:latin typeface="+mn-lt"/>
                <a:ea typeface="+mn-ea"/>
                <a:cs typeface="+mn-cs"/>
                <a:sym typeface="Helvetica Light"/>
              </a:rPr>
              <a:t>* </a:t>
            </a:r>
            <a:r>
              <a:rPr lang="es-419" dirty="0"/>
              <a:t>Marine </a:t>
            </a:r>
            <a:r>
              <a:rPr lang="es-419" dirty="0" err="1"/>
              <a:t>Collection</a:t>
            </a:r>
            <a:r>
              <a:rPr lang="es-419" dirty="0"/>
              <a:t> (MCCDRS)</a:t>
            </a:r>
            <a:endParaRPr kumimoji="0" lang="es-419" sz="5000" b="0" i="0" u="none" strike="noStrike" cap="none" spc="0" normalizeH="0" baseline="0" dirty="0">
              <a:ln>
                <a:noFill/>
              </a:ln>
              <a:solidFill>
                <a:srgbClr val="000000"/>
              </a:solidFill>
              <a:effectLst/>
              <a:uFillTx/>
              <a:latin typeface="+mn-lt"/>
              <a:ea typeface="+mn-ea"/>
              <a:cs typeface="+mn-cs"/>
              <a:sym typeface="Helvetica Light"/>
            </a:endParaRPr>
          </a:p>
          <a:p>
            <a:r>
              <a:rPr kumimoji="0" lang="es-419" sz="5000" b="0" i="0" u="none" strike="noStrike" cap="none" spc="0" normalizeH="0" baseline="0" dirty="0">
                <a:ln>
                  <a:noFill/>
                </a:ln>
                <a:solidFill>
                  <a:srgbClr val="000000"/>
                </a:solidFill>
                <a:effectLst/>
                <a:uFillTx/>
                <a:latin typeface="+mn-lt"/>
                <a:ea typeface="+mn-ea"/>
                <a:cs typeface="+mn-cs"/>
                <a:sym typeface="Helvetica Light"/>
              </a:rPr>
              <a:t>* </a:t>
            </a:r>
            <a:r>
              <a:rPr lang="es-419" dirty="0" err="1"/>
              <a:t>Herbarium</a:t>
            </a:r>
            <a:r>
              <a:rPr lang="es-419" dirty="0"/>
              <a:t> </a:t>
            </a:r>
            <a:r>
              <a:rPr kumimoji="0" lang="es-419" sz="5000" b="0" i="0" u="none" strike="noStrike" cap="none" spc="0" normalizeH="0" baseline="0" dirty="0">
                <a:ln>
                  <a:noFill/>
                </a:ln>
                <a:solidFill>
                  <a:srgbClr val="000000"/>
                </a:solidFill>
                <a:effectLst/>
                <a:uFillTx/>
                <a:latin typeface="+mn-lt"/>
                <a:ea typeface="+mn-ea"/>
                <a:cs typeface="+mn-cs"/>
                <a:sym typeface="Helvetica Light"/>
              </a:rPr>
              <a:t>(</a:t>
            </a:r>
            <a:r>
              <a:rPr lang="es-419" dirty="0"/>
              <a:t>CDS</a:t>
            </a:r>
            <a:r>
              <a:rPr kumimoji="0" lang="es-419" sz="5000" b="0" i="0" u="none" strike="noStrike" cap="none" spc="0" normalizeH="0" baseline="0" dirty="0">
                <a:ln>
                  <a:noFill/>
                </a:ln>
                <a:solidFill>
                  <a:srgbClr val="000000"/>
                </a:solidFill>
                <a:effectLst/>
                <a:uFillTx/>
                <a:latin typeface="+mn-lt"/>
                <a:ea typeface="+mn-ea"/>
                <a:cs typeface="+mn-cs"/>
                <a:sym typeface="Helvetica Light"/>
              </a:rPr>
              <a:t>)</a:t>
            </a:r>
          </a:p>
        </p:txBody>
      </p:sp>
    </p:spTree>
    <p:extLst>
      <p:ext uri="{BB962C8B-B14F-4D97-AF65-F5344CB8AC3E}">
        <p14:creationId xmlns:p14="http://schemas.microsoft.com/office/powerpoint/2010/main" val="40374603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7C64E9D-BBE2-4850-9EA1-E095E5065CE7}"/>
              </a:ext>
            </a:extLst>
          </p:cNvPr>
          <p:cNvSpPr>
            <a:spLocks noGrp="1"/>
          </p:cNvSpPr>
          <p:nvPr>
            <p:ph type="body" sz="quarter" idx="14"/>
          </p:nvPr>
        </p:nvSpPr>
        <p:spPr/>
        <p:txBody>
          <a:bodyPr/>
          <a:lstStyle/>
          <a:p>
            <a:r>
              <a:rPr lang="es-419" dirty="0"/>
              <a:t>Agradecimientos </a:t>
            </a:r>
            <a:endParaRPr lang="en-US" dirty="0"/>
          </a:p>
        </p:txBody>
      </p:sp>
      <p:sp>
        <p:nvSpPr>
          <p:cNvPr id="7" name="CuadroTexto 6">
            <a:extLst>
              <a:ext uri="{FF2B5EF4-FFF2-40B4-BE49-F238E27FC236}">
                <a16:creationId xmlns:a16="http://schemas.microsoft.com/office/drawing/2014/main" id="{07995AE9-1497-4BA9-88FC-A5CD25475D58}"/>
              </a:ext>
            </a:extLst>
          </p:cNvPr>
          <p:cNvSpPr txBox="1"/>
          <p:nvPr/>
        </p:nvSpPr>
        <p:spPr>
          <a:xfrm>
            <a:off x="1914169" y="6692202"/>
            <a:ext cx="20315340" cy="4401205"/>
          </a:xfrm>
          <a:prstGeom prst="rect">
            <a:avLst/>
          </a:prstGeom>
          <a:noFill/>
        </p:spPr>
        <p:txBody>
          <a:bodyPr wrap="square">
            <a:spAutoFit/>
          </a:bodyPr>
          <a:lstStyle/>
          <a:p>
            <a:r>
              <a:rPr lang="en-US" sz="4000" b="0" i="0" u="none" strike="noStrike" baseline="0" dirty="0">
                <a:solidFill>
                  <a:srgbClr val="000000"/>
                </a:solidFill>
              </a:rPr>
              <a:t>Thanks to the Directorate of the Galápagos National Park (DPNG) and the Ministry of Environment and Energy (MAE), for providing us with the permits for the annual operation of the Galápagos Natural History Collections (</a:t>
            </a:r>
            <a:r>
              <a:rPr lang="en-US" sz="4000" b="0" i="0" u="none" strike="noStrike" baseline="0" dirty="0">
                <a:solidFill>
                  <a:srgbClr val="000000"/>
                </a:solidFill>
                <a:highlight>
                  <a:srgbClr val="00FF00"/>
                </a:highlight>
              </a:rPr>
              <a:t>Nro.MAATE-MCMEVS-2025-020 – </a:t>
            </a:r>
            <a:r>
              <a:rPr lang="en-US" sz="4000" b="0" i="0" u="none" strike="noStrike" baseline="0" dirty="0" err="1">
                <a:solidFill>
                  <a:srgbClr val="000000"/>
                </a:solidFill>
                <a:highlight>
                  <a:srgbClr val="00FF00"/>
                </a:highlight>
              </a:rPr>
              <a:t>esta</a:t>
            </a:r>
            <a:r>
              <a:rPr lang="en-US" sz="4000" b="0" i="0" u="none" strike="noStrike" baseline="0" dirty="0">
                <a:solidFill>
                  <a:srgbClr val="000000"/>
                </a:solidFill>
                <a:highlight>
                  <a:srgbClr val="00FF00"/>
                </a:highlight>
              </a:rPr>
              <a:t> </a:t>
            </a:r>
            <a:r>
              <a:rPr lang="en-US" sz="4000" b="0" i="0" u="none" strike="noStrike" baseline="0" dirty="0" err="1">
                <a:solidFill>
                  <a:srgbClr val="000000"/>
                </a:solidFill>
                <a:highlight>
                  <a:srgbClr val="00FF00"/>
                </a:highlight>
              </a:rPr>
              <a:t>en</a:t>
            </a:r>
            <a:r>
              <a:rPr lang="en-US" sz="4000" b="0" i="0" u="none" strike="noStrike" baseline="0" dirty="0">
                <a:solidFill>
                  <a:srgbClr val="000000"/>
                </a:solidFill>
                <a:highlight>
                  <a:srgbClr val="00FF00"/>
                </a:highlight>
              </a:rPr>
              <a:t> </a:t>
            </a:r>
            <a:r>
              <a:rPr lang="en-US" sz="4000" b="0" i="0" u="none" strike="noStrike" baseline="0" dirty="0" err="1">
                <a:solidFill>
                  <a:srgbClr val="000000"/>
                </a:solidFill>
                <a:highlight>
                  <a:srgbClr val="00FF00"/>
                </a:highlight>
              </a:rPr>
              <a:t>caso</a:t>
            </a:r>
            <a:r>
              <a:rPr lang="en-US" sz="4000" b="0" i="0" u="none" strike="noStrike" baseline="0" dirty="0">
                <a:solidFill>
                  <a:srgbClr val="000000"/>
                </a:solidFill>
                <a:highlight>
                  <a:srgbClr val="00FF00"/>
                </a:highlight>
              </a:rPr>
              <a:t> de </a:t>
            </a:r>
            <a:r>
              <a:rPr lang="en-US" sz="4000" b="0" i="0" u="none" strike="noStrike" baseline="0" dirty="0" err="1">
                <a:solidFill>
                  <a:srgbClr val="000000"/>
                </a:solidFill>
                <a:highlight>
                  <a:srgbClr val="00FF00"/>
                </a:highlight>
              </a:rPr>
              <a:t>muestras</a:t>
            </a:r>
            <a:r>
              <a:rPr lang="en-US" sz="4000" b="0" i="0" u="none" strike="noStrike" baseline="0" dirty="0">
                <a:solidFill>
                  <a:srgbClr val="000000"/>
                </a:solidFill>
                <a:highlight>
                  <a:srgbClr val="00FF00"/>
                </a:highlight>
              </a:rPr>
              <a:t> de </a:t>
            </a:r>
            <a:r>
              <a:rPr lang="en-US" sz="4000" b="0" i="0" u="none" strike="noStrike" baseline="0" dirty="0" err="1">
                <a:solidFill>
                  <a:srgbClr val="000000"/>
                </a:solidFill>
                <a:highlight>
                  <a:srgbClr val="00FF00"/>
                </a:highlight>
              </a:rPr>
              <a:t>herbario</a:t>
            </a:r>
            <a:r>
              <a:rPr lang="en-US" sz="4000" b="0" i="0" u="none" strike="noStrike" baseline="0" dirty="0">
                <a:solidFill>
                  <a:srgbClr val="000000"/>
                </a:solidFill>
              </a:rPr>
              <a:t>) ó (</a:t>
            </a:r>
            <a:r>
              <a:rPr lang="en-US" sz="4000" b="0" i="0" u="none" strike="noStrike" baseline="0" dirty="0">
                <a:solidFill>
                  <a:srgbClr val="000000"/>
                </a:solidFill>
                <a:highlight>
                  <a:srgbClr val="FFFF00"/>
                </a:highlight>
              </a:rPr>
              <a:t>MAATE-MCMEVS-2025-075 – </a:t>
            </a:r>
            <a:r>
              <a:rPr lang="en-US" sz="4000" b="0" i="0" u="none" strike="noStrike" baseline="0" dirty="0" err="1">
                <a:solidFill>
                  <a:srgbClr val="000000"/>
                </a:solidFill>
                <a:highlight>
                  <a:srgbClr val="FFFF00"/>
                </a:highlight>
              </a:rPr>
              <a:t>esta</a:t>
            </a:r>
            <a:r>
              <a:rPr lang="en-US" sz="4000" b="0" i="0" u="none" strike="noStrike" baseline="0" dirty="0">
                <a:solidFill>
                  <a:srgbClr val="000000"/>
                </a:solidFill>
                <a:highlight>
                  <a:srgbClr val="FFFF00"/>
                </a:highlight>
              </a:rPr>
              <a:t> </a:t>
            </a:r>
            <a:r>
              <a:rPr lang="en-US" sz="4000" b="0" i="0" u="none" strike="noStrike" baseline="0" dirty="0" err="1">
                <a:solidFill>
                  <a:srgbClr val="000000"/>
                </a:solidFill>
                <a:highlight>
                  <a:srgbClr val="FFFF00"/>
                </a:highlight>
              </a:rPr>
              <a:t>en</a:t>
            </a:r>
            <a:r>
              <a:rPr lang="en-US" sz="4000" b="0" i="0" u="none" strike="noStrike" baseline="0" dirty="0">
                <a:solidFill>
                  <a:srgbClr val="000000"/>
                </a:solidFill>
                <a:highlight>
                  <a:srgbClr val="FFFF00"/>
                </a:highlight>
              </a:rPr>
              <a:t> </a:t>
            </a:r>
            <a:r>
              <a:rPr lang="en-US" sz="4000" b="0" i="0" u="none" strike="noStrike" baseline="0" dirty="0" err="1">
                <a:solidFill>
                  <a:srgbClr val="000000"/>
                </a:solidFill>
                <a:highlight>
                  <a:srgbClr val="FFFF00"/>
                </a:highlight>
              </a:rPr>
              <a:t>caso</a:t>
            </a:r>
            <a:r>
              <a:rPr lang="en-US" sz="4000" b="0" i="0" u="none" strike="noStrike" baseline="0" dirty="0">
                <a:solidFill>
                  <a:srgbClr val="000000"/>
                </a:solidFill>
                <a:highlight>
                  <a:srgbClr val="FFFF00"/>
                </a:highlight>
              </a:rPr>
              <a:t> de </a:t>
            </a:r>
            <a:r>
              <a:rPr lang="en-US" sz="4000" b="0" i="0" u="none" strike="noStrike" baseline="0" dirty="0" err="1">
                <a:solidFill>
                  <a:srgbClr val="000000"/>
                </a:solidFill>
                <a:highlight>
                  <a:srgbClr val="FFFF00"/>
                </a:highlight>
              </a:rPr>
              <a:t>muestras</a:t>
            </a:r>
            <a:r>
              <a:rPr lang="en-US" sz="4000" b="0" i="0" u="none" strike="noStrike" baseline="0" dirty="0">
                <a:solidFill>
                  <a:srgbClr val="000000"/>
                </a:solidFill>
                <a:highlight>
                  <a:srgbClr val="FFFF00"/>
                </a:highlight>
              </a:rPr>
              <a:t> de fauna</a:t>
            </a:r>
            <a:r>
              <a:rPr lang="en-US" sz="4000" b="0" i="0" u="none" strike="noStrike" baseline="0" dirty="0">
                <a:solidFill>
                  <a:srgbClr val="000000"/>
                </a:solidFill>
              </a:rPr>
              <a:t>). This study was framed under the Research Permit No. PC-XX-XX issued by the DPNG. </a:t>
            </a:r>
            <a:r>
              <a:rPr lang="es-419" sz="4000" dirty="0" err="1">
                <a:solidFill>
                  <a:srgbClr val="000000"/>
                </a:solidFill>
                <a:effectLst/>
                <a:ea typeface="Times New Roman" panose="02020603050405020304" pitchFamily="18" charset="0"/>
              </a:rPr>
              <a:t>This</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publication</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is</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contribution</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number</a:t>
            </a:r>
            <a:r>
              <a:rPr lang="es-419" sz="4000" dirty="0">
                <a:solidFill>
                  <a:srgbClr val="000000"/>
                </a:solidFill>
                <a:effectLst/>
                <a:ea typeface="Times New Roman" panose="02020603050405020304" pitchFamily="18" charset="0"/>
              </a:rPr>
              <a:t> </a:t>
            </a:r>
            <a:r>
              <a:rPr lang="es-419" sz="4000" dirty="0">
                <a:solidFill>
                  <a:srgbClr val="FF0000"/>
                </a:solidFill>
                <a:effectLst/>
                <a:ea typeface="Times New Roman" panose="02020603050405020304" pitchFamily="18" charset="0"/>
              </a:rPr>
              <a:t>XXX</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of</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the</a:t>
            </a:r>
            <a:r>
              <a:rPr lang="es-419" sz="4000" dirty="0">
                <a:solidFill>
                  <a:srgbClr val="000000"/>
                </a:solidFill>
                <a:effectLst/>
                <a:ea typeface="Times New Roman" panose="02020603050405020304" pitchFamily="18" charset="0"/>
              </a:rPr>
              <a:t> Charles Darwin </a:t>
            </a:r>
            <a:r>
              <a:rPr lang="es-419" sz="4000" dirty="0" err="1">
                <a:solidFill>
                  <a:srgbClr val="000000"/>
                </a:solidFill>
                <a:effectLst/>
                <a:ea typeface="Times New Roman" panose="02020603050405020304" pitchFamily="18" charset="0"/>
              </a:rPr>
              <a:t>Foundation</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for</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the</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Galapagos</a:t>
            </a:r>
            <a:r>
              <a:rPr lang="es-419" sz="4000" dirty="0">
                <a:solidFill>
                  <a:srgbClr val="000000"/>
                </a:solidFill>
                <a:effectLst/>
                <a:ea typeface="Times New Roman" panose="02020603050405020304" pitchFamily="18" charset="0"/>
              </a:rPr>
              <a:t> </a:t>
            </a:r>
            <a:r>
              <a:rPr lang="es-419" sz="4000" dirty="0" err="1">
                <a:solidFill>
                  <a:srgbClr val="000000"/>
                </a:solidFill>
                <a:effectLst/>
                <a:ea typeface="Times New Roman" panose="02020603050405020304" pitchFamily="18" charset="0"/>
              </a:rPr>
              <a:t>Islands</a:t>
            </a:r>
            <a:r>
              <a:rPr lang="es-419" sz="4000" dirty="0">
                <a:solidFill>
                  <a:srgbClr val="000000"/>
                </a:solidFill>
                <a:ea typeface="Times New Roman" panose="02020603050405020304" pitchFamily="18" charset="0"/>
              </a:rPr>
              <a:t>. </a:t>
            </a:r>
            <a:endParaRPr lang="en-US" sz="4000" dirty="0"/>
          </a:p>
        </p:txBody>
      </p:sp>
      <p:sp>
        <p:nvSpPr>
          <p:cNvPr id="2" name="CuadroTexto 1">
            <a:extLst>
              <a:ext uri="{FF2B5EF4-FFF2-40B4-BE49-F238E27FC236}">
                <a16:creationId xmlns:a16="http://schemas.microsoft.com/office/drawing/2014/main" id="{984299B8-2E00-4B49-AA3F-43E1E1D303F5}"/>
              </a:ext>
            </a:extLst>
          </p:cNvPr>
          <p:cNvSpPr txBox="1"/>
          <p:nvPr/>
        </p:nvSpPr>
        <p:spPr>
          <a:xfrm>
            <a:off x="0" y="2591091"/>
            <a:ext cx="24143676"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es-419" sz="8000" b="1" dirty="0"/>
              <a:t>Frase (A – completa) : </a:t>
            </a:r>
            <a:r>
              <a:rPr kumimoji="0" lang="es-419" sz="8000" b="1" i="0" u="none" strike="noStrike" cap="none" spc="0" normalizeH="0" baseline="0" dirty="0">
                <a:ln>
                  <a:noFill/>
                </a:ln>
                <a:solidFill>
                  <a:srgbClr val="000000"/>
                </a:solidFill>
                <a:effectLst/>
                <a:uFillTx/>
                <a:latin typeface="+mn-lt"/>
                <a:ea typeface="+mn-ea"/>
                <a:cs typeface="+mn-cs"/>
                <a:sym typeface="Helvetica Light"/>
              </a:rPr>
              <a:t>incluir cuando en el análisis se hayan usado muestras </a:t>
            </a:r>
            <a:r>
              <a:rPr lang="es-419" sz="8000" b="1" dirty="0"/>
              <a:t>de colecciones de historia natural</a:t>
            </a:r>
            <a:endParaRPr kumimoji="0" lang="en-US" sz="80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1286460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7C64E9D-BBE2-4850-9EA1-E095E5065CE7}"/>
              </a:ext>
            </a:extLst>
          </p:cNvPr>
          <p:cNvSpPr>
            <a:spLocks noGrp="1"/>
          </p:cNvSpPr>
          <p:nvPr>
            <p:ph type="body" sz="quarter" idx="14"/>
          </p:nvPr>
        </p:nvSpPr>
        <p:spPr/>
        <p:txBody>
          <a:bodyPr/>
          <a:lstStyle/>
          <a:p>
            <a:r>
              <a:rPr lang="es-419" dirty="0"/>
              <a:t>Agradecimientos </a:t>
            </a:r>
            <a:endParaRPr lang="en-US" dirty="0"/>
          </a:p>
        </p:txBody>
      </p:sp>
      <p:sp>
        <p:nvSpPr>
          <p:cNvPr id="9" name="CuadroTexto 8">
            <a:extLst>
              <a:ext uri="{FF2B5EF4-FFF2-40B4-BE49-F238E27FC236}">
                <a16:creationId xmlns:a16="http://schemas.microsoft.com/office/drawing/2014/main" id="{B4540503-0FD9-4A30-882F-55C667BA99EB}"/>
              </a:ext>
            </a:extLst>
          </p:cNvPr>
          <p:cNvSpPr txBox="1"/>
          <p:nvPr/>
        </p:nvSpPr>
        <p:spPr>
          <a:xfrm>
            <a:off x="2055879" y="7599600"/>
            <a:ext cx="19613332" cy="1200329"/>
          </a:xfrm>
          <a:prstGeom prst="rect">
            <a:avLst/>
          </a:prstGeom>
          <a:noFill/>
        </p:spPr>
        <p:txBody>
          <a:bodyPr wrap="square">
            <a:spAutoFit/>
          </a:bodyPr>
          <a:lstStyle/>
          <a:p>
            <a:r>
              <a:rPr lang="es-419" sz="3600" dirty="0" err="1">
                <a:solidFill>
                  <a:srgbClr val="000000"/>
                </a:solidFill>
                <a:effectLst/>
                <a:latin typeface="+mj-lt"/>
                <a:ea typeface="Times New Roman" panose="02020603050405020304" pitchFamily="18" charset="0"/>
                <a:cs typeface="Times New Roman" panose="02020603050405020304" pitchFamily="18" charset="0"/>
              </a:rPr>
              <a:t>This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publication</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is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contribution</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number</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a:solidFill>
                  <a:srgbClr val="FF0000"/>
                </a:solidFill>
                <a:effectLst/>
                <a:latin typeface="+mj-lt"/>
                <a:ea typeface="Times New Roman" panose="02020603050405020304" pitchFamily="18" charset="0"/>
                <a:cs typeface="Times New Roman" panose="02020603050405020304" pitchFamily="18" charset="0"/>
              </a:rPr>
              <a:t>XXXX</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of</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the</a:t>
            </a:r>
            <a:r>
              <a:rPr lang="es-419" sz="3600" dirty="0">
                <a:solidFill>
                  <a:srgbClr val="000000"/>
                </a:solidFill>
                <a:effectLst/>
                <a:latin typeface="+mj-lt"/>
                <a:ea typeface="Times New Roman" panose="02020603050405020304" pitchFamily="18" charset="0"/>
                <a:cs typeface="Times New Roman" panose="02020603050405020304" pitchFamily="18" charset="0"/>
              </a:rPr>
              <a:t> Charles Darwin </a:t>
            </a:r>
            <a:r>
              <a:rPr lang="es-419" sz="3600" dirty="0" err="1">
                <a:solidFill>
                  <a:srgbClr val="000000"/>
                </a:solidFill>
                <a:effectLst/>
                <a:latin typeface="+mj-lt"/>
                <a:ea typeface="Times New Roman" panose="02020603050405020304" pitchFamily="18" charset="0"/>
                <a:cs typeface="Times New Roman" panose="02020603050405020304" pitchFamily="18" charset="0"/>
              </a:rPr>
              <a:t>Foundation</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for</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the</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Galapagos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Islands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n-US" sz="3600" b="0" i="0" u="none" strike="noStrike" baseline="0" dirty="0">
                <a:solidFill>
                  <a:srgbClr val="000000"/>
                </a:solidFill>
                <a:latin typeface="+mj-lt"/>
                <a:cs typeface="Times New Roman" panose="02020603050405020304" pitchFamily="18" charset="0"/>
              </a:rPr>
              <a:t>This study was framed under the Research Permit No. </a:t>
            </a:r>
            <a:r>
              <a:rPr lang="en-US" sz="3600" b="1" i="0" u="none" strike="noStrike" baseline="0" dirty="0">
                <a:solidFill>
                  <a:srgbClr val="FF0000"/>
                </a:solidFill>
                <a:latin typeface="+mj-lt"/>
                <a:cs typeface="Times New Roman" panose="02020603050405020304" pitchFamily="18" charset="0"/>
              </a:rPr>
              <a:t>PC-XX-XX</a:t>
            </a:r>
            <a:r>
              <a:rPr lang="en-US" sz="3600" b="0" i="0" u="none" strike="noStrike" baseline="0" dirty="0">
                <a:solidFill>
                  <a:srgbClr val="000000"/>
                </a:solidFill>
                <a:latin typeface="+mj-lt"/>
                <a:cs typeface="Times New Roman" panose="02020603050405020304" pitchFamily="18" charset="0"/>
              </a:rPr>
              <a:t> issued by the DPNG. </a:t>
            </a:r>
            <a:endParaRPr lang="en-US" sz="3600" dirty="0">
              <a:latin typeface="+mj-lt"/>
              <a:cs typeface="Times New Roman" panose="02020603050405020304" pitchFamily="18" charset="0"/>
            </a:endParaRPr>
          </a:p>
        </p:txBody>
      </p:sp>
      <p:sp>
        <p:nvSpPr>
          <p:cNvPr id="6" name="CuadroTexto 5">
            <a:extLst>
              <a:ext uri="{FF2B5EF4-FFF2-40B4-BE49-F238E27FC236}">
                <a16:creationId xmlns:a16="http://schemas.microsoft.com/office/drawing/2014/main" id="{9B62EABA-9599-43C6-913A-8FAC9AEEE554}"/>
              </a:ext>
            </a:extLst>
          </p:cNvPr>
          <p:cNvSpPr txBox="1"/>
          <p:nvPr/>
        </p:nvSpPr>
        <p:spPr>
          <a:xfrm>
            <a:off x="0" y="2591091"/>
            <a:ext cx="24143676"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es-419" sz="8000" b="1" i="0" u="none" strike="noStrike" cap="none" spc="0" normalizeH="0" baseline="0" dirty="0">
                <a:ln>
                  <a:noFill/>
                </a:ln>
                <a:solidFill>
                  <a:srgbClr val="000000"/>
                </a:solidFill>
                <a:effectLst/>
                <a:uFillTx/>
                <a:latin typeface="+mn-lt"/>
                <a:ea typeface="+mn-ea"/>
                <a:cs typeface="+mn-cs"/>
                <a:sym typeface="Helvetica Light"/>
              </a:rPr>
              <a:t>Frase (B – no genético): incluir cuando el estudio se haya realizado solo bajo permiso de investigación no genético emitido por la DPNG.</a:t>
            </a:r>
            <a:endParaRPr kumimoji="0" lang="en-US" sz="80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4712346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7C64E9D-BBE2-4850-9EA1-E095E5065CE7}"/>
              </a:ext>
            </a:extLst>
          </p:cNvPr>
          <p:cNvSpPr>
            <a:spLocks noGrp="1"/>
          </p:cNvSpPr>
          <p:nvPr>
            <p:ph type="body" sz="quarter" idx="14"/>
          </p:nvPr>
        </p:nvSpPr>
        <p:spPr/>
        <p:txBody>
          <a:bodyPr/>
          <a:lstStyle/>
          <a:p>
            <a:r>
              <a:rPr lang="es-419" dirty="0"/>
              <a:t>Agradecimientos </a:t>
            </a:r>
            <a:endParaRPr lang="en-US" dirty="0"/>
          </a:p>
        </p:txBody>
      </p:sp>
      <p:sp>
        <p:nvSpPr>
          <p:cNvPr id="9" name="CuadroTexto 8">
            <a:extLst>
              <a:ext uri="{FF2B5EF4-FFF2-40B4-BE49-F238E27FC236}">
                <a16:creationId xmlns:a16="http://schemas.microsoft.com/office/drawing/2014/main" id="{B4540503-0FD9-4A30-882F-55C667BA99EB}"/>
              </a:ext>
            </a:extLst>
          </p:cNvPr>
          <p:cNvSpPr txBox="1"/>
          <p:nvPr/>
        </p:nvSpPr>
        <p:spPr>
          <a:xfrm>
            <a:off x="2055879" y="7599600"/>
            <a:ext cx="19613332" cy="2308324"/>
          </a:xfrm>
          <a:prstGeom prst="rect">
            <a:avLst/>
          </a:prstGeom>
          <a:noFill/>
        </p:spPr>
        <p:txBody>
          <a:bodyPr wrap="square">
            <a:spAutoFit/>
          </a:bodyPr>
          <a:lstStyle/>
          <a:p>
            <a:r>
              <a:rPr lang="es-419" sz="3600" dirty="0" err="1">
                <a:solidFill>
                  <a:srgbClr val="000000"/>
                </a:solidFill>
                <a:effectLst/>
                <a:latin typeface="+mj-lt"/>
                <a:ea typeface="Times New Roman" panose="02020603050405020304" pitchFamily="18" charset="0"/>
                <a:cs typeface="Times New Roman" panose="02020603050405020304" pitchFamily="18" charset="0"/>
              </a:rPr>
              <a:t>This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publication</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is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contribution</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number</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a:solidFill>
                  <a:srgbClr val="FF0000"/>
                </a:solidFill>
                <a:effectLst/>
                <a:latin typeface="+mj-lt"/>
                <a:ea typeface="Times New Roman" panose="02020603050405020304" pitchFamily="18" charset="0"/>
                <a:cs typeface="Times New Roman" panose="02020603050405020304" pitchFamily="18" charset="0"/>
              </a:rPr>
              <a:t>XXXX</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of</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the</a:t>
            </a:r>
            <a:r>
              <a:rPr lang="es-419" sz="3600" dirty="0">
                <a:solidFill>
                  <a:srgbClr val="000000"/>
                </a:solidFill>
                <a:effectLst/>
                <a:latin typeface="+mj-lt"/>
                <a:ea typeface="Times New Roman" panose="02020603050405020304" pitchFamily="18" charset="0"/>
                <a:cs typeface="Times New Roman" panose="02020603050405020304" pitchFamily="18" charset="0"/>
              </a:rPr>
              <a:t> Charles Darwin </a:t>
            </a:r>
            <a:r>
              <a:rPr lang="es-419" sz="3600" dirty="0" err="1">
                <a:solidFill>
                  <a:srgbClr val="000000"/>
                </a:solidFill>
                <a:effectLst/>
                <a:latin typeface="+mj-lt"/>
                <a:ea typeface="Times New Roman" panose="02020603050405020304" pitchFamily="18" charset="0"/>
                <a:cs typeface="Times New Roman" panose="02020603050405020304" pitchFamily="18" charset="0"/>
              </a:rPr>
              <a:t>Foundation</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for</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the</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Galapagos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s-419" sz="3600" dirty="0" err="1">
                <a:solidFill>
                  <a:srgbClr val="000000"/>
                </a:solidFill>
                <a:effectLst/>
                <a:latin typeface="+mj-lt"/>
                <a:ea typeface="Times New Roman" panose="02020603050405020304" pitchFamily="18" charset="0"/>
                <a:cs typeface="Times New Roman" panose="02020603050405020304" pitchFamily="18" charset="0"/>
              </a:rPr>
              <a:t>Islands</a:t>
            </a:r>
            <a:r>
              <a:rPr lang="es-419" sz="3600" dirty="0">
                <a:solidFill>
                  <a:srgbClr val="000000"/>
                </a:solidFill>
                <a:effectLst/>
                <a:latin typeface="+mj-lt"/>
                <a:ea typeface="Times New Roman" panose="02020603050405020304" pitchFamily="18" charset="0"/>
                <a:cs typeface="Times New Roman" panose="02020603050405020304" pitchFamily="18" charset="0"/>
              </a:rPr>
              <a:t>. </a:t>
            </a:r>
            <a:r>
              <a:rPr lang="en-US" sz="3600" b="0" i="0" u="none" strike="noStrike" baseline="0" dirty="0">
                <a:solidFill>
                  <a:srgbClr val="000000"/>
                </a:solidFill>
                <a:latin typeface="+mj-lt"/>
                <a:cs typeface="Times New Roman" panose="02020603050405020304" pitchFamily="18" charset="0"/>
              </a:rPr>
              <a:t>This study was framed under the Research Permit No. </a:t>
            </a:r>
            <a:r>
              <a:rPr lang="en-US" sz="3600" b="1" i="0" u="none" strike="noStrike" baseline="0" dirty="0">
                <a:solidFill>
                  <a:srgbClr val="FF0000"/>
                </a:solidFill>
                <a:latin typeface="+mj-lt"/>
                <a:cs typeface="Times New Roman" panose="02020603050405020304" pitchFamily="18" charset="0"/>
              </a:rPr>
              <a:t>PC-XX-XX</a:t>
            </a:r>
            <a:r>
              <a:rPr lang="en-US" sz="3600" b="0" i="0" u="none" strike="noStrike" baseline="0" dirty="0">
                <a:solidFill>
                  <a:srgbClr val="000000"/>
                </a:solidFill>
                <a:latin typeface="+mj-lt"/>
                <a:cs typeface="Times New Roman" panose="02020603050405020304" pitchFamily="18" charset="0"/>
              </a:rPr>
              <a:t> issued by the DPNG. The genetic analysis has been conducted under the </a:t>
            </a:r>
            <a:r>
              <a:rPr lang="en-US" sz="3600" b="0" i="0" u="none" strike="noStrike" baseline="0" dirty="0" err="1">
                <a:solidFill>
                  <a:srgbClr val="000000"/>
                </a:solidFill>
                <a:latin typeface="+mj-lt"/>
                <a:cs typeface="Times New Roman" panose="02020603050405020304" pitchFamily="18" charset="0"/>
              </a:rPr>
              <a:t>Contrato</a:t>
            </a:r>
            <a:r>
              <a:rPr lang="en-US" sz="3600" b="0" i="0" u="none" strike="noStrike" baseline="0" dirty="0">
                <a:solidFill>
                  <a:srgbClr val="000000"/>
                </a:solidFill>
                <a:latin typeface="+mj-lt"/>
                <a:cs typeface="Times New Roman" panose="02020603050405020304" pitchFamily="18" charset="0"/>
              </a:rPr>
              <a:t> Marco de </a:t>
            </a:r>
            <a:r>
              <a:rPr lang="en-US" sz="3600" b="0" i="0" u="none" strike="noStrike" baseline="0" dirty="0" err="1">
                <a:solidFill>
                  <a:srgbClr val="000000"/>
                </a:solidFill>
                <a:latin typeface="+mj-lt"/>
                <a:cs typeface="Times New Roman" panose="02020603050405020304" pitchFamily="18" charset="0"/>
              </a:rPr>
              <a:t>Acceso</a:t>
            </a:r>
            <a:r>
              <a:rPr lang="en-US" sz="3600" b="0" i="0" u="none" strike="noStrike" baseline="0" dirty="0">
                <a:solidFill>
                  <a:srgbClr val="000000"/>
                </a:solidFill>
                <a:latin typeface="+mj-lt"/>
                <a:cs typeface="Times New Roman" panose="02020603050405020304" pitchFamily="18" charset="0"/>
              </a:rPr>
              <a:t> a </a:t>
            </a:r>
            <a:r>
              <a:rPr lang="en-US" sz="3600" b="0" i="0" u="none" strike="noStrike" baseline="0" dirty="0" err="1">
                <a:solidFill>
                  <a:srgbClr val="000000"/>
                </a:solidFill>
                <a:latin typeface="+mj-lt"/>
                <a:cs typeface="Times New Roman" panose="02020603050405020304" pitchFamily="18" charset="0"/>
              </a:rPr>
              <a:t>Recursos</a:t>
            </a:r>
            <a:r>
              <a:rPr lang="en-US" sz="3600" b="0" i="0" u="none" strike="noStrike" baseline="0" dirty="0">
                <a:solidFill>
                  <a:srgbClr val="000000"/>
                </a:solidFill>
                <a:latin typeface="+mj-lt"/>
                <a:cs typeface="Times New Roman" panose="02020603050405020304" pitchFamily="18" charset="0"/>
              </a:rPr>
              <a:t> </a:t>
            </a:r>
            <a:r>
              <a:rPr lang="en-US" sz="3600" b="0" i="0" u="none" strike="noStrike" baseline="0" dirty="0" err="1">
                <a:solidFill>
                  <a:srgbClr val="000000"/>
                </a:solidFill>
                <a:latin typeface="+mj-lt"/>
                <a:cs typeface="Times New Roman" panose="02020603050405020304" pitchFamily="18" charset="0"/>
              </a:rPr>
              <a:t>Genéticos</a:t>
            </a:r>
            <a:r>
              <a:rPr lang="en-US" sz="3600" b="0" i="0" u="none" strike="noStrike" baseline="0" dirty="0">
                <a:solidFill>
                  <a:srgbClr val="000000"/>
                </a:solidFill>
                <a:latin typeface="+mj-lt"/>
                <a:cs typeface="Times New Roman" panose="02020603050405020304" pitchFamily="18" charset="0"/>
              </a:rPr>
              <a:t> MAATE-DBI-CM-20</a:t>
            </a:r>
            <a:r>
              <a:rPr lang="en-US" sz="3600" b="0" i="0" u="none" strike="noStrike" baseline="0" dirty="0">
                <a:solidFill>
                  <a:srgbClr val="FF0000"/>
                </a:solidFill>
                <a:latin typeface="+mj-lt"/>
                <a:cs typeface="Times New Roman" panose="02020603050405020304" pitchFamily="18" charset="0"/>
              </a:rPr>
              <a:t>XX</a:t>
            </a:r>
            <a:r>
              <a:rPr lang="en-US" sz="3600" b="0" i="0" u="none" strike="noStrike" baseline="0" dirty="0">
                <a:solidFill>
                  <a:srgbClr val="000000"/>
                </a:solidFill>
                <a:latin typeface="+mj-lt"/>
                <a:cs typeface="Times New Roman" panose="02020603050405020304" pitchFamily="18" charset="0"/>
              </a:rPr>
              <a:t>-02</a:t>
            </a:r>
            <a:r>
              <a:rPr lang="en-US" sz="3600" b="0" i="0" u="none" strike="noStrike" baseline="0" dirty="0">
                <a:solidFill>
                  <a:srgbClr val="FF0000"/>
                </a:solidFill>
                <a:latin typeface="+mj-lt"/>
                <a:cs typeface="Times New Roman" panose="02020603050405020304" pitchFamily="18" charset="0"/>
              </a:rPr>
              <a:t>XX</a:t>
            </a:r>
            <a:r>
              <a:rPr lang="en-US" sz="3600" b="0" i="0" u="none" strike="noStrike" baseline="0" dirty="0">
                <a:solidFill>
                  <a:srgbClr val="000000"/>
                </a:solidFill>
                <a:latin typeface="+mj-lt"/>
                <a:cs typeface="Times New Roman" panose="02020603050405020304" pitchFamily="18" charset="0"/>
              </a:rPr>
              <a:t> issued by the Ministry of Environment and Energy of Ecuador</a:t>
            </a:r>
            <a:endParaRPr lang="en-US" sz="3600" dirty="0">
              <a:latin typeface="+mj-lt"/>
              <a:cs typeface="Times New Roman" panose="02020603050405020304" pitchFamily="18" charset="0"/>
            </a:endParaRPr>
          </a:p>
        </p:txBody>
      </p:sp>
      <p:sp>
        <p:nvSpPr>
          <p:cNvPr id="6" name="CuadroTexto 5">
            <a:extLst>
              <a:ext uri="{FF2B5EF4-FFF2-40B4-BE49-F238E27FC236}">
                <a16:creationId xmlns:a16="http://schemas.microsoft.com/office/drawing/2014/main" id="{9B62EABA-9599-43C6-913A-8FAC9AEEE554}"/>
              </a:ext>
            </a:extLst>
          </p:cNvPr>
          <p:cNvSpPr txBox="1"/>
          <p:nvPr/>
        </p:nvSpPr>
        <p:spPr>
          <a:xfrm>
            <a:off x="0" y="1975538"/>
            <a:ext cx="24143676" cy="5068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kumimoji="0" lang="es-419" sz="8000" b="1" i="0" u="none" strike="noStrike" cap="none" spc="0" normalizeH="0" baseline="0" dirty="0">
                <a:ln>
                  <a:noFill/>
                </a:ln>
                <a:solidFill>
                  <a:srgbClr val="000000"/>
                </a:solidFill>
                <a:effectLst/>
                <a:uFillTx/>
                <a:latin typeface="+mn-lt"/>
                <a:ea typeface="+mn-ea"/>
                <a:cs typeface="+mn-cs"/>
                <a:sym typeface="Helvetica Light"/>
              </a:rPr>
              <a:t>Frase (C – no genético &amp; genético): incluir cuando el estudio se haya realizado bajo permiso de investigación no genético emitido por la DPNG y bajo Contrato Marco (Acceso a RR Genéticos)</a:t>
            </a:r>
            <a:endParaRPr kumimoji="0" lang="en-US" sz="80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45153153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DF template">
      <a:dk1>
        <a:sysClr val="windowText" lastClr="000000"/>
      </a:dk1>
      <a:lt1>
        <a:sysClr val="window" lastClr="FFFFFF"/>
      </a:lt1>
      <a:dk2>
        <a:srgbClr val="2D438D"/>
      </a:dk2>
      <a:lt2>
        <a:srgbClr val="EEECE1"/>
      </a:lt2>
      <a:accent1>
        <a:srgbClr val="2D438D"/>
      </a:accent1>
      <a:accent2>
        <a:srgbClr val="37ACDF"/>
      </a:accent2>
      <a:accent3>
        <a:srgbClr val="F5C000"/>
      </a:accent3>
      <a:accent4>
        <a:srgbClr val="E77B27"/>
      </a:accent4>
      <a:accent5>
        <a:srgbClr val="808080"/>
      </a:accent5>
      <a:accent6>
        <a:srgbClr val="FFAC88"/>
      </a:accent6>
      <a:hlink>
        <a:srgbClr val="0000FF"/>
      </a:hlink>
      <a:folHlink>
        <a:srgbClr val="80008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owerPoint_2023_Nov update" id="{0DC4291F-295F-4C1C-837B-34FF9B0F853F}" vid="{86A619AB-D219-4290-B561-CBF37E8267C1}"/>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1863</TotalTime>
  <Words>357</Words>
  <Application>Microsoft Office PowerPoint</Application>
  <PresentationFormat>Personalizado</PresentationFormat>
  <Paragraphs>18</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Helvetica Light</vt:lpstr>
      <vt:lpstr>Helvetica Neue</vt:lpstr>
      <vt:lpstr>Source Sans Pro</vt:lpstr>
      <vt:lpstr>Times New Roman</vt:lpstr>
      <vt:lpstr>White</vt:lpstr>
      <vt:lpstr>Afiliación institucional &amp; frases adicionales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Maria Jose Barragan</cp:lastModifiedBy>
  <cp:revision>28</cp:revision>
  <dcterms:created xsi:type="dcterms:W3CDTF">2023-11-16T14:44:20Z</dcterms:created>
  <dcterms:modified xsi:type="dcterms:W3CDTF">2026-03-11T17:11:45Z</dcterms:modified>
</cp:coreProperties>
</file>