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620F-AD02-48A5-B635-F1198F90AA72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03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92759" y="-92075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2" cy="33308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3637" y="37709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Izurieta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Valery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9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Comunicación </a:t>
            </a:r>
            <a:r>
              <a:rPr lang="es-EC" sz="3200" dirty="0"/>
              <a:t>y Relaciones Públicas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084" y="1503947"/>
            <a:ext cx="10962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Continuar la implementación de la Estrategia de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Difundir </a:t>
            </a:r>
            <a:r>
              <a:rPr lang="es-ES" sz="2400" dirty="0" smtClean="0"/>
              <a:t>el trabajo de ciencia de la FCD a nivel local, nacional, e internacional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Asistir al área de Levantamiento de Fondos en preparación de documentos y material de apoyo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</a:t>
            </a:r>
            <a:r>
              <a:rPr lang="es-ES" sz="2400" dirty="0" smtClean="0"/>
              <a:t>oordinación con el equipo de Levantamiento de Fondos la atención a visitas VIP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45333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/>
              <a:t>Educación Ambiental</a:t>
            </a:r>
            <a:endParaRPr lang="es-EC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/>
              <a:t>Establecer </a:t>
            </a:r>
            <a:r>
              <a:rPr lang="es-EC" dirty="0" smtClean="0"/>
              <a:t>el programa ECO en la FCD con las diversas iniciativas con la comunidad local. </a:t>
            </a:r>
          </a:p>
          <a:p>
            <a:endParaRPr lang="es-EC" dirty="0" smtClean="0"/>
          </a:p>
          <a:p>
            <a:r>
              <a:rPr lang="es-EC" dirty="0" smtClean="0"/>
              <a:t>Apoyar al área de Ciencias de la FCD en las actividades educativas con la comunidad.</a:t>
            </a:r>
            <a:endParaRPr lang="es-EC" dirty="0"/>
          </a:p>
          <a:p>
            <a:endParaRPr lang="es-EC" dirty="0"/>
          </a:p>
          <a:p>
            <a:r>
              <a:rPr lang="es-EC" dirty="0"/>
              <a:t>Planificar, </a:t>
            </a:r>
            <a:r>
              <a:rPr lang="es-EC" dirty="0" smtClean="0"/>
              <a:t>organizar y e</a:t>
            </a:r>
            <a:r>
              <a:rPr lang="es-ES" dirty="0" err="1" smtClean="0"/>
              <a:t>jecutar</a:t>
            </a:r>
            <a:r>
              <a:rPr lang="es-ES" dirty="0" smtClean="0"/>
              <a:t> las </a:t>
            </a:r>
            <a:r>
              <a:rPr lang="es-ES" dirty="0"/>
              <a:t>actividades </a:t>
            </a:r>
            <a:r>
              <a:rPr lang="es-EC" dirty="0" smtClean="0"/>
              <a:t>del Programa ECO en Galápagos. </a:t>
            </a:r>
          </a:p>
          <a:p>
            <a:endParaRPr lang="es-EC" dirty="0"/>
          </a:p>
          <a:p>
            <a:r>
              <a:rPr lang="es-EC" dirty="0" smtClean="0"/>
              <a:t>Recibir y coordinar actividades con las escuelas y colegios que visitan la ECCD.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60268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Promoción Institucional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125" y="1233488"/>
            <a:ext cx="109918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un stock apropiado y variado de artículos de promoción institucional en el Punto de Donaciones y extensiones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Liderar el Comité de Promoción Institucional e implementar las recomendaciones de éste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una atención al público de calidad en la Sala de Exhibiciones, incluyendo al supervisión del Acuerdo para el funcionamiento de la Cafetería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Brindar un servicio eficiente de transporte ecológico dentro de la ruta de visita a la ECCD y la Ruta de la Tortuga / Centro de Crianza Fausto Llerena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074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ctrTitle"/>
          </p:nvPr>
        </p:nvSpPr>
        <p:spPr>
          <a:xfrm>
            <a:off x="4286844" y="2746893"/>
            <a:ext cx="7555709" cy="1364212"/>
          </a:xfrm>
          <a:prstGeom prst="rect">
            <a:avLst/>
          </a:prstGeom>
        </p:spPr>
        <p:txBody>
          <a:bodyPr/>
          <a:lstStyle>
            <a:lvl1pPr>
              <a:defRPr sz="8800" b="1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59" y="1516265"/>
            <a:ext cx="8260080" cy="4972050"/>
          </a:xfrm>
        </p:spPr>
        <p:txBody>
          <a:bodyPr>
            <a:noAutofit/>
          </a:bodyPr>
          <a:lstStyle/>
          <a:p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Ejecutiva</a:t>
            </a:r>
          </a:p>
          <a:p>
            <a:pPr lvl="1"/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</a:rPr>
              <a:t>Coordinación </a:t>
            </a:r>
            <a:r>
              <a:rPr lang="es-EC" sz="2400" b="1" dirty="0">
                <a:solidFill>
                  <a:schemeClr val="bg1">
                    <a:lumMod val="50000"/>
                  </a:schemeClr>
                </a:solidFill>
              </a:rPr>
              <a:t>Ejecutiva y Asuntos </a:t>
            </a:r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</a:rPr>
              <a:t>Interinstitucionales</a:t>
            </a:r>
          </a:p>
          <a:p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Administrativa y Financiera</a:t>
            </a:r>
          </a:p>
          <a:p>
            <a:pPr lvl="1"/>
            <a:r>
              <a:rPr lang="es-EC" sz="2400" b="1" dirty="0">
                <a:solidFill>
                  <a:schemeClr val="bg1">
                    <a:lumMod val="50000"/>
                  </a:schemeClr>
                </a:solidFill>
              </a:rPr>
              <a:t>Coordinación Financiera</a:t>
            </a:r>
          </a:p>
          <a:p>
            <a:pPr lvl="1"/>
            <a:r>
              <a:rPr lang="es-EC" sz="2400" b="1" dirty="0">
                <a:solidFill>
                  <a:schemeClr val="bg1">
                    <a:lumMod val="50000"/>
                  </a:schemeClr>
                </a:solidFill>
              </a:rPr>
              <a:t>Coordinación de </a:t>
            </a:r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</a:rPr>
              <a:t>Operaciones</a:t>
            </a:r>
          </a:p>
          <a:p>
            <a:pPr lvl="1"/>
            <a:r>
              <a:rPr lang="es-EC" sz="2400" b="1" dirty="0">
                <a:solidFill>
                  <a:schemeClr val="bg1">
                    <a:lumMod val="50000"/>
                  </a:schemeClr>
                </a:solidFill>
              </a:rPr>
              <a:t>Coordinación de </a:t>
            </a:r>
            <a:r>
              <a:rPr lang="es-EC" sz="2400" b="1" dirty="0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endParaRPr lang="es-EC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Coordinación </a:t>
            </a: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Recursos H</a:t>
            </a: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umanos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Coordinación </a:t>
            </a:r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Comunicación y Relaciones </a:t>
            </a:r>
            <a:r>
              <a:rPr lang="es-EC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Públicas</a:t>
            </a:r>
          </a:p>
          <a:p>
            <a:pPr marL="685800" lvl="2">
              <a:spcBef>
                <a:spcPts val="1000"/>
              </a:spcBef>
            </a:pPr>
            <a:r>
              <a:rPr lang="es-EC" sz="2400" b="1" dirty="0">
                <a:solidFill>
                  <a:schemeClr val="bg1">
                    <a:lumMod val="50000"/>
                  </a:schemeClr>
                </a:solidFill>
              </a:rPr>
              <a:t>Educación Ambiental </a:t>
            </a:r>
            <a:endParaRPr lang="es-EC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s-EC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Promoción Institucional</a:t>
            </a:r>
          </a:p>
          <a:p>
            <a:pPr marL="685800" lvl="2">
              <a:spcBef>
                <a:spcPts val="1000"/>
              </a:spcBef>
            </a:pP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C" sz="2400" b="1" dirty="0">
              <a:solidFill>
                <a:srgbClr val="38499B"/>
              </a:solidFill>
            </a:endParaRPr>
          </a:p>
          <a:p>
            <a:endParaRPr lang="es-EC" sz="2400" b="1" dirty="0">
              <a:solidFill>
                <a:srgbClr val="38499B"/>
              </a:solidFill>
            </a:endParaRPr>
          </a:p>
          <a:p>
            <a:pPr marL="0" indent="0">
              <a:buNone/>
            </a:pPr>
            <a:endParaRPr lang="es-EC" sz="1800" dirty="0" smtClean="0"/>
          </a:p>
        </p:txBody>
      </p:sp>
    </p:spTree>
    <p:extLst>
      <p:ext uri="{BB962C8B-B14F-4D97-AF65-F5344CB8AC3E}">
        <p14:creationId xmlns:p14="http://schemas.microsoft.com/office/powerpoint/2010/main" val="10226442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Dirección Ejecutiva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59" y="1153557"/>
            <a:ext cx="10997277" cy="5573797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Dar seguimiento al cumplimiento del Acuerdo con el Gobierno del Ecuador</a:t>
            </a:r>
          </a:p>
          <a:p>
            <a:pPr lvl="1"/>
            <a:r>
              <a:rPr lang="es-EC" dirty="0" smtClean="0"/>
              <a:t>Directorio de Coordinación </a:t>
            </a:r>
          </a:p>
          <a:p>
            <a:pPr lvl="1"/>
            <a:r>
              <a:rPr lang="es-EC" dirty="0" smtClean="0"/>
              <a:t>Comité asesor científico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Fortalecer los esfuerzos de recaudación de fondos</a:t>
            </a:r>
          </a:p>
          <a:p>
            <a:endParaRPr lang="es-EC" dirty="0"/>
          </a:p>
          <a:p>
            <a:r>
              <a:rPr lang="es-EC" dirty="0" smtClean="0"/>
              <a:t>Asegurar la funcionalidad de la ECCD y sus empleados (procesos administrativos, operativos, financieros)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Asegurar la comunicación con la Junta Directiva y miembros de la Asamblea General (incluye asistencia a reuniones de Junta y AG)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Elaborar el Plan Estratégico de la FCD 2019-2029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pPr marL="457200" lvl="1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6791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Coordinación Ejecutiva y Asuntos Interinstitucionales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5678" y="1515979"/>
            <a:ext cx="107651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/>
              <a:t>Fortalecer la presencia de la FCD en las islas de San Cristóbal e </a:t>
            </a:r>
            <a:r>
              <a:rPr lang="es-EC" sz="2400" dirty="0" smtClean="0"/>
              <a:t>Isabela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Seguimiento mensual a las acciones de ejecución del POA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Facilitar, asistir y aportar a la elaboración de la propuesta para incluir a Galápagos como </a:t>
            </a:r>
            <a:r>
              <a:rPr lang="es-EC" sz="2400" dirty="0" err="1" smtClean="0"/>
              <a:t>GeoParque</a:t>
            </a:r>
            <a:r>
              <a:rPr lang="es-EC" sz="2400" dirty="0" smtClean="0"/>
              <a:t> de la UNESCO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/>
              <a:t>Liderar el seguimiento a la ejecución del cumplimiento del Convenio Básico de Funcionamiento como ONG ante Cancillería</a:t>
            </a:r>
            <a:endParaRPr lang="es-EC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904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Dirección Administrativa y </a:t>
            </a:r>
            <a:r>
              <a:rPr lang="es-EC" sz="2800" dirty="0" smtClean="0"/>
              <a:t>Financiera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49" y="1585595"/>
            <a:ext cx="10705523" cy="4351338"/>
          </a:xfrm>
        </p:spPr>
        <p:txBody>
          <a:bodyPr>
            <a:normAutofit fontScale="77500" lnSpcReduction="20000"/>
          </a:bodyPr>
          <a:lstStyle/>
          <a:p>
            <a:r>
              <a:rPr lang="es-EC" dirty="0" smtClean="0"/>
              <a:t>Reportar </a:t>
            </a:r>
            <a:r>
              <a:rPr lang="es-EC" dirty="0"/>
              <a:t>al Director Ejecutivo y Jefe Financiero. 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Planificar</a:t>
            </a:r>
            <a:r>
              <a:rPr lang="es-EC" dirty="0"/>
              <a:t>, organizar y controlar las actividades administrativas y financieras de la FCD que apunten a una mejor eficiencia y eficacia de los procesos para facilitar la misión de la FCD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r>
              <a:rPr lang="es-EC" dirty="0"/>
              <a:t>Crear lineamientos de control, análisis financiero, cumplimiento de políticas y sinergia con todas las áreas de la FCD con énfasis en Ciencias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/>
              <a:t>Coordinar y fortalecer los procesos y procedimientos de todas las áreas administrativas </a:t>
            </a:r>
            <a:r>
              <a:rPr lang="es-EC" dirty="0" smtClean="0"/>
              <a:t>bajo su </a:t>
            </a:r>
            <a:r>
              <a:rPr lang="es-EC" dirty="0"/>
              <a:t>cargo, así como apoyar en el establecimiento y optimización de procesos </a:t>
            </a:r>
            <a:r>
              <a:rPr lang="es-EC" dirty="0" smtClean="0"/>
              <a:t>científicos</a:t>
            </a:r>
          </a:p>
          <a:p>
            <a:endParaRPr lang="es-EC" dirty="0"/>
          </a:p>
          <a:p>
            <a:r>
              <a:rPr lang="es-EC" dirty="0"/>
              <a:t>Establecer procesos claros para las actividades del departamento de operaciones y elaborar planes de trabajo para asistencia a las diferentes áreas de la FCD</a:t>
            </a:r>
            <a:r>
              <a:rPr lang="es-EC" dirty="0"/>
              <a:t>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79503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Coordinación Financiera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65417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285750" indent="-285750"/>
            <a:r>
              <a:rPr lang="es-ES" dirty="0"/>
              <a:t>Garantizar confiabilidad en las operaciones financieras de la FCD</a:t>
            </a:r>
          </a:p>
          <a:p>
            <a:pPr marL="285750" indent="-285750"/>
            <a:endParaRPr lang="es-ES" dirty="0"/>
          </a:p>
          <a:p>
            <a:pPr marL="285750" indent="-285750"/>
            <a:r>
              <a:rPr lang="es-ES" dirty="0"/>
              <a:t>Elaborar los reportes financieros mensuales para la DE, Coordinadores y la Junta Directiva</a:t>
            </a:r>
          </a:p>
          <a:p>
            <a:pPr marL="285750" indent="-285750"/>
            <a:endParaRPr lang="es-ES" dirty="0"/>
          </a:p>
          <a:p>
            <a:pPr marL="285750" indent="-285750"/>
            <a:r>
              <a:rPr lang="es-ES" dirty="0"/>
              <a:t>Asegurar el cumplimiento de normas obligatorias de organismos de control (SRI, UAFE, IESS)</a:t>
            </a:r>
          </a:p>
          <a:p>
            <a:pPr marL="285750" indent="-285750"/>
            <a:endParaRPr lang="es-ES" dirty="0"/>
          </a:p>
          <a:p>
            <a:pPr marL="285750" indent="-285750"/>
            <a:r>
              <a:rPr lang="es-ES" dirty="0"/>
              <a:t>Asistir al proceso de auditoría anual con la empresa auditora independiente</a:t>
            </a:r>
          </a:p>
          <a:p>
            <a:pPr marL="285750" indent="-285750"/>
            <a:endParaRPr lang="es-ES" dirty="0"/>
          </a:p>
          <a:p>
            <a:pPr marL="285750" indent="-285750"/>
            <a:r>
              <a:rPr lang="es-ES" dirty="0"/>
              <a:t>Elaborar el presupuesto anual en coordinación con el CFO y el DE</a:t>
            </a:r>
          </a:p>
          <a:p>
            <a:pPr marL="285750" indent="-285750"/>
            <a:endParaRPr lang="es-ES" dirty="0"/>
          </a:p>
          <a:p>
            <a:pPr marL="285750" indent="-285750"/>
            <a:r>
              <a:rPr lang="es-ES" dirty="0"/>
              <a:t>Asistir al área de Levantamiento de Fondos en cuanto a los reportes financieros a donantes</a:t>
            </a:r>
          </a:p>
          <a:p>
            <a:pPr marL="285750" indent="-285750"/>
            <a:endParaRPr lang="es-ES" dirty="0"/>
          </a:p>
          <a:p>
            <a:pPr marL="285750" indent="-285750"/>
            <a:r>
              <a:rPr lang="es-ES" dirty="0"/>
              <a:t>Continuar con los procesos de devolución del IVA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96933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Coordinación de Operaciones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375" y="1233488"/>
            <a:ext cx="1165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la funcionalidad de la infraestructura de la ECCD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Mantener los procesos y procedimientos operacionales al día y asegurar su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Asistir a todas las áreas </a:t>
            </a:r>
            <a:r>
              <a:rPr lang="es-ES" sz="2400" dirty="0" err="1" smtClean="0"/>
              <a:t>requirientes</a:t>
            </a:r>
            <a:r>
              <a:rPr lang="es-ES" sz="2400" dirty="0" smtClean="0"/>
              <a:t>, de servicios inmediatos y </a:t>
            </a:r>
            <a:r>
              <a:rPr lang="es-ES" sz="2400" dirty="0" err="1" smtClean="0"/>
              <a:t>ó</a:t>
            </a:r>
            <a:r>
              <a:rPr lang="es-ES" sz="2400" dirty="0" smtClean="0"/>
              <a:t> alternativo viables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Apoyar y asistir al personal a su cargo en los trabajos de su área respectiva (cuarentena, logística, mantenimiento, hospitalidad)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Garantizar la ejecución del Proyecto Complejo de Inspiración y Cero Emisiones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64784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Coordinación de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030" y="1449639"/>
            <a:ext cx="11802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el funcionamiento de los servicios de Información Tecnológica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Asistir a los procesos de administración de y acceso a la información científica (Data </a:t>
            </a:r>
            <a:r>
              <a:rPr lang="es-ES" sz="2400" dirty="0" err="1" smtClean="0"/>
              <a:t>Zone</a:t>
            </a:r>
            <a:r>
              <a:rPr lang="es-ES" sz="2400" dirty="0" smtClean="0"/>
              <a:t>, </a:t>
            </a:r>
            <a:r>
              <a:rPr lang="es-ES" sz="2400" dirty="0" err="1" smtClean="0"/>
              <a:t>Geoportal</a:t>
            </a:r>
            <a:r>
              <a:rPr lang="es-ES" sz="2400" dirty="0" smtClean="0"/>
              <a:t>, Finanzas)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Administración efectiva y eficiente de correo electrónico institucional (seguridad, capacidad, licencias)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Capacitación a los usuarios de los servicios de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el almacenamiento de toda la información institucional en un sitio seguro (nube</a:t>
            </a:r>
            <a:r>
              <a:rPr lang="es-E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8032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Coordinación de Recursos </a:t>
            </a:r>
            <a:r>
              <a:rPr lang="es-EC" sz="4000" dirty="0"/>
              <a:t>Humanos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146" y="1162050"/>
            <a:ext cx="111793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la dotación de personal idóneo a las diferentes área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Asistir al proceso de evaluación del personal a través del proceso establecido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la inducción a todo el personal que ingresa a la FCD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Establecer el calendario de vacaciones, y plan de capacitación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Asegurar la implementación del Programa de Voluntarios y Becarios (VOLBEC)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Liderar el proceso de otorgamiento de Becas y liderar el Comité de Becas.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027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816</Words>
  <Application>Microsoft Office PowerPoint</Application>
  <PresentationFormat>Widescreen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Contenidos</vt:lpstr>
      <vt:lpstr>Dirección Ejecutiva</vt:lpstr>
      <vt:lpstr>Coordinación Ejecutiva y Asuntos Interinstitucionales</vt:lpstr>
      <vt:lpstr>Dirección Administrativa y Financiera</vt:lpstr>
      <vt:lpstr>Coordinación Financiera</vt:lpstr>
      <vt:lpstr>Coordinación de Operaciones</vt:lpstr>
      <vt:lpstr>Coordinación de IT</vt:lpstr>
      <vt:lpstr>Coordinación de Recursos Humanos</vt:lpstr>
      <vt:lpstr>Comunicación y Relaciones Públicas</vt:lpstr>
      <vt:lpstr>Educación Ambiental</vt:lpstr>
      <vt:lpstr>Promoción Institucional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Isabel Grijalva</cp:lastModifiedBy>
  <cp:revision>3</cp:revision>
  <dcterms:modified xsi:type="dcterms:W3CDTF">2019-10-25T15:41:06Z</dcterms:modified>
</cp:coreProperties>
</file>