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3" r:id="rId3"/>
    <p:sldId id="264" r:id="rId4"/>
    <p:sldId id="265" r:id="rId5"/>
    <p:sldId id="267" r:id="rId6"/>
    <p:sldId id="285" r:id="rId7"/>
    <p:sldId id="283" r:id="rId8"/>
    <p:sldId id="270" r:id="rId9"/>
    <p:sldId id="272" r:id="rId10"/>
    <p:sldId id="273" r:id="rId11"/>
    <p:sldId id="274" r:id="rId12"/>
    <p:sldId id="275" r:id="rId13"/>
    <p:sldId id="278" r:id="rId14"/>
    <p:sldId id="279" r:id="rId15"/>
    <p:sldId id="286" r:id="rId16"/>
    <p:sldId id="258" r:id="rId17"/>
    <p:sldId id="281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0DE98-BD58-4D26-B822-55C37930FF06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48F85-D2F8-4054-B3CC-82690F16B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22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8288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35473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3517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8288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work with local government authorities on prevention, early detection and rapid response strategies in order to protect the marine biodiversity of the Galapagos Marine Reserve.</a:t>
            </a:r>
            <a:endParaRPr lang="es-E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b="0" dirty="0"/>
          </a:p>
        </p:txBody>
      </p:sp>
    </p:spTree>
    <p:extLst>
      <p:ext uri="{BB962C8B-B14F-4D97-AF65-F5344CB8AC3E}">
        <p14:creationId xmlns:p14="http://schemas.microsoft.com/office/powerpoint/2010/main" val="2009284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8288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  <a:p>
            <a:pPr marL="0" marR="0" indent="0" defTabSz="18288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studying the impacts of invasive species such as blackberry, Cuban cedar, guava and red quinine with the aim of improving control actions to </a:t>
            </a:r>
            <a:r>
              <a:rPr lang="es-EC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reduce </a:t>
            </a:r>
            <a:r>
              <a:rPr lang="es-EC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</a:t>
            </a:r>
            <a:r>
              <a:rPr lang="es-EC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C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abundance</a:t>
            </a:r>
            <a:r>
              <a:rPr lang="es-EC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defTabSz="18288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3222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8288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 smtClean="0"/>
          </a:p>
          <a:p>
            <a:pPr marL="0" marR="0" indent="0" defTabSz="18288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introduced parasitic fly </a:t>
            </a:r>
            <a:r>
              <a:rPr lang="en-U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Philornis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downsi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believed to be the main cause of the decline of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landbird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species on the Galapagos Island. Therefore, we have been coordinating a multi-institutional working group to investigate methods for controlling this dangerous invasive species.</a:t>
            </a:r>
            <a:endParaRPr lang="es-EC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indent="0" defTabSz="18288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84884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18288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working on strategies to detect species declines in a timely manner and evaluate the status of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landbirds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archipelago.</a:t>
            </a:r>
          </a:p>
          <a:p>
            <a:pPr marL="0" marR="0" indent="0" defTabSz="18288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528649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Sharks and the Local Community</a:t>
            </a: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2016, the Charles Darwin Foundation designed and implemented an educational outreach campaign called ‘Protect the fins and the ocean wins’ to promote sustainable co-existence between sharks and humans within the Galapagos Marine Reserve.</a:t>
            </a:r>
            <a:endParaRPr lang="es-E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b="0" dirty="0"/>
          </a:p>
        </p:txBody>
      </p:sp>
    </p:spTree>
    <p:extLst>
      <p:ext uri="{BB962C8B-B14F-4D97-AF65-F5344CB8AC3E}">
        <p14:creationId xmlns:p14="http://schemas.microsoft.com/office/powerpoint/2010/main" val="3603737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7922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3040" y="3728720"/>
            <a:ext cx="9235440" cy="152908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94304-F9E3-45BB-8B53-2B9C6FF0DBAF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8DCB35-A5A9-4655-9F07-4A8B52C97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20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94304-F9E3-45BB-8B53-2B9C6FF0DBAF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8DCB35-A5A9-4655-9F07-4A8B52C97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82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94304-F9E3-45BB-8B53-2B9C6FF0DBAF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8DCB35-A5A9-4655-9F07-4A8B52C97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18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hangingPunct="0"/>
            <a:fld id="{86CB4B4D-7CA3-9044-876B-883B54F8677D}" type="slidenum">
              <a:rPr lang="en-US" kern="0" smtClean="0">
                <a:solidFill>
                  <a:srgbClr val="333399">
                    <a:lumOff val="-8000"/>
                  </a:srgbClr>
                </a:solidFill>
              </a:rPr>
              <a:pPr hangingPunct="0"/>
              <a:t>‹#›</a:t>
            </a:fld>
            <a:endParaRPr lang="en-US" kern="0">
              <a:solidFill>
                <a:srgbClr val="333399">
                  <a:lumOff val="-8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74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2760" y="-9207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r>
              <a:rPr lang="en-US" dirty="0" err="1" smtClean="0"/>
              <a:t>tiMastertle</a:t>
            </a:r>
            <a:r>
              <a:rPr lang="en-US" dirty="0" smtClean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94304-F9E3-45BB-8B53-2B9C6FF0DBAF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8DCB35-A5A9-4655-9F07-4A8B52C97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9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94304-F9E3-45BB-8B53-2B9C6FF0DBAF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8DCB35-A5A9-4655-9F07-4A8B52C97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97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94304-F9E3-45BB-8B53-2B9C6FF0DBAF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8DCB35-A5A9-4655-9F07-4A8B52C97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6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94304-F9E3-45BB-8B53-2B9C6FF0DBAF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8DCB35-A5A9-4655-9F07-4A8B52C97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74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94304-F9E3-45BB-8B53-2B9C6FF0DBAF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8DCB35-A5A9-4655-9F07-4A8B52C97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27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94304-F9E3-45BB-8B53-2B9C6FF0DBAF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8DCB35-A5A9-4655-9F07-4A8B52C97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37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94304-F9E3-45BB-8B53-2B9C6FF0DBAF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8DCB35-A5A9-4655-9F07-4A8B52C97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20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94304-F9E3-45BB-8B53-2B9C6FF0DBAF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8DCB35-A5A9-4655-9F07-4A8B52C97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38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4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cdrs@fcdarwin.org.e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sz="3500" b="1" dirty="0" smtClean="0"/>
              <a:t>Charles Darwin Foundation for the Galapagos Islands</a:t>
            </a:r>
          </a:p>
          <a:p>
            <a:pPr algn="r"/>
            <a:r>
              <a:rPr lang="en-US" dirty="0" smtClean="0"/>
              <a:t>Arturo </a:t>
            </a:r>
            <a:r>
              <a:rPr lang="en-US" dirty="0" err="1" smtClean="0"/>
              <a:t>Izurieta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 smtClean="0"/>
              <a:t>Executive Director</a:t>
            </a:r>
          </a:p>
          <a:p>
            <a:pPr algn="r"/>
            <a:r>
              <a:rPr lang="en-US" sz="1800" i="1" dirty="0" smtClean="0"/>
              <a:t>January 2019</a:t>
            </a:r>
            <a:endParaRPr lang="en-US" sz="1800" i="1" dirty="0"/>
          </a:p>
          <a:p>
            <a:pPr algn="r"/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3188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1340" y="170555"/>
            <a:ext cx="7318376" cy="77708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Controlling invasive 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p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lants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717" y="232252"/>
            <a:ext cx="1449471" cy="1436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34093" y="6615626"/>
            <a:ext cx="2428875" cy="4847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/>
          <a:p>
            <a:pPr hangingPunct="0"/>
            <a:r>
              <a:rPr lang="es-EC" sz="1100" kern="0" dirty="0" smtClean="0">
                <a:solidFill>
                  <a:srgbClr val="535353">
                    <a:lumMod val="20000"/>
                    <a:lumOff val="80000"/>
                  </a:srgbClr>
                </a:solidFill>
                <a:latin typeface="Helvetica"/>
                <a:cs typeface="Helvetica"/>
                <a:sym typeface="Helvetica"/>
              </a:rPr>
              <a:t>© </a:t>
            </a:r>
            <a:r>
              <a:rPr lang="es-EC" sz="1100" kern="0" dirty="0" err="1" smtClean="0">
                <a:solidFill>
                  <a:srgbClr val="535353">
                    <a:lumMod val="20000"/>
                    <a:lumOff val="80000"/>
                  </a:srgbClr>
                </a:solidFill>
                <a:latin typeface="Helvetica"/>
                <a:cs typeface="Helvetica"/>
                <a:sym typeface="Helvetica"/>
              </a:rPr>
              <a:t>Heinke</a:t>
            </a:r>
            <a:r>
              <a:rPr lang="es-EC" sz="1100" kern="0" dirty="0" smtClean="0">
                <a:solidFill>
                  <a:srgbClr val="535353">
                    <a:lumMod val="20000"/>
                    <a:lumOff val="80000"/>
                  </a:srgbClr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lang="es-EC" sz="1100" kern="0" dirty="0" err="1">
                <a:solidFill>
                  <a:srgbClr val="535353">
                    <a:lumMod val="20000"/>
                    <a:lumOff val="80000"/>
                  </a:srgbClr>
                </a:solidFill>
                <a:latin typeface="Helvetica"/>
                <a:cs typeface="Helvetica"/>
                <a:sym typeface="Helvetica"/>
              </a:rPr>
              <a:t>Jäger</a:t>
            </a:r>
            <a:r>
              <a:rPr lang="es-EC" sz="1100" kern="0" dirty="0">
                <a:solidFill>
                  <a:srgbClr val="535353">
                    <a:lumMod val="20000"/>
                    <a:lumOff val="80000"/>
                  </a:srgbClr>
                </a:solidFill>
                <a:latin typeface="Helvetica"/>
                <a:cs typeface="Helvetica"/>
                <a:sym typeface="Helvetica"/>
              </a:rPr>
              <a:t> / CDF</a:t>
            </a:r>
          </a:p>
          <a:p>
            <a:pPr hangingPunct="0"/>
            <a:endParaRPr lang="es-EC" sz="16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915868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2806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b="1" dirty="0" err="1" smtClean="0">
                <a:solidFill>
                  <a:schemeClr val="bg1"/>
                </a:solidFill>
                <a:latin typeface="+mn-lt"/>
              </a:rPr>
              <a:t>Controlling</a:t>
            </a:r>
            <a:r>
              <a:rPr lang="es-ES" sz="36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+mn-lt"/>
              </a:rPr>
              <a:t>an</a:t>
            </a:r>
            <a:r>
              <a:rPr lang="es-ES" sz="36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sz="3600" b="1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es-ES" sz="3600" b="1" dirty="0" err="1" smtClean="0">
                <a:solidFill>
                  <a:schemeClr val="bg1"/>
                </a:solidFill>
                <a:latin typeface="+mn-lt"/>
              </a:rPr>
              <a:t>nvasive</a:t>
            </a:r>
            <a:r>
              <a:rPr lang="es-ES" sz="36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sz="3600" b="1" dirty="0" err="1">
                <a:solidFill>
                  <a:schemeClr val="bg1"/>
                </a:solidFill>
                <a:latin typeface="+mn-lt"/>
              </a:rPr>
              <a:t>f</a:t>
            </a:r>
            <a:r>
              <a:rPr lang="es-ES" sz="3600" b="1" dirty="0" err="1" smtClean="0">
                <a:solidFill>
                  <a:schemeClr val="bg1"/>
                </a:solidFill>
                <a:latin typeface="+mn-lt"/>
              </a:rPr>
              <a:t>ly</a:t>
            </a:r>
            <a:endParaRPr lang="es-ES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717" y="232252"/>
            <a:ext cx="1449471" cy="1436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73295" y="6615626"/>
            <a:ext cx="2428875" cy="4847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/>
          <a:p>
            <a:pPr hangingPunct="0"/>
            <a:r>
              <a:rPr lang="es-EC" sz="1100" kern="0" dirty="0">
                <a:solidFill>
                  <a:schemeClr val="bg1"/>
                </a:solidFill>
                <a:latin typeface="Helvetica"/>
                <a:cs typeface="Helvetica"/>
                <a:sym typeface="Helvetica"/>
              </a:rPr>
              <a:t>©Tui de Roy / CDF</a:t>
            </a:r>
          </a:p>
          <a:p>
            <a:pPr hangingPunct="0"/>
            <a:endParaRPr lang="es-EC" sz="16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143649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3458" y="479380"/>
            <a:ext cx="8371273" cy="77708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Evaluating s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tatus 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and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ecology 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of </a:t>
            </a:r>
            <a:r>
              <a:rPr lang="en-US" sz="3600" b="1" dirty="0" err="1">
                <a:solidFill>
                  <a:schemeClr val="bg1"/>
                </a:solidFill>
                <a:latin typeface="+mn-lt"/>
              </a:rPr>
              <a:t>l</a:t>
            </a:r>
            <a:r>
              <a:rPr lang="en-US" sz="3600" b="1" dirty="0" err="1" smtClean="0">
                <a:solidFill>
                  <a:schemeClr val="bg1"/>
                </a:solidFill>
                <a:latin typeface="+mn-lt"/>
              </a:rPr>
              <a:t>andbirds</a:t>
            </a:r>
            <a:r>
              <a:rPr lang="en-US" sz="3600" dirty="0">
                <a:latin typeface="+mn-lt"/>
              </a:rPr>
              <a:t/>
            </a:r>
            <a:br>
              <a:rPr lang="en-US" sz="3600" dirty="0">
                <a:latin typeface="+mn-lt"/>
              </a:rPr>
            </a:br>
            <a:endParaRPr lang="es-ES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40818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 Education and community 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o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utreach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5600" y="6615626"/>
            <a:ext cx="2428875" cy="4847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/>
          <a:p>
            <a:pPr hangingPunct="0"/>
            <a:r>
              <a:rPr lang="es-EC" sz="1100" kern="0" dirty="0" smtClean="0">
                <a:solidFill>
                  <a:schemeClr val="bg1"/>
                </a:solidFill>
                <a:latin typeface="Helvetica"/>
                <a:cs typeface="Helvetica"/>
                <a:sym typeface="Helvetica"/>
              </a:rPr>
              <a:t>© Liza </a:t>
            </a:r>
            <a:r>
              <a:rPr lang="es-EC" sz="1100" kern="0" dirty="0">
                <a:solidFill>
                  <a:schemeClr val="bg1"/>
                </a:solidFill>
                <a:latin typeface="Helvetica"/>
                <a:cs typeface="Helvetica"/>
                <a:sym typeface="Helvetica"/>
              </a:rPr>
              <a:t>Díaz </a:t>
            </a:r>
            <a:r>
              <a:rPr lang="es-EC" sz="1100" kern="0" dirty="0" err="1">
                <a:solidFill>
                  <a:schemeClr val="bg1"/>
                </a:solidFill>
                <a:latin typeface="Helvetica"/>
                <a:cs typeface="Helvetica"/>
                <a:sym typeface="Helvetica"/>
              </a:rPr>
              <a:t>Lálova</a:t>
            </a:r>
            <a:r>
              <a:rPr lang="es-EC" sz="1100" kern="0" dirty="0">
                <a:solidFill>
                  <a:schemeClr val="bg1"/>
                </a:solidFill>
                <a:latin typeface="Helvetica"/>
                <a:cs typeface="Helvetica"/>
                <a:sym typeface="Helvetica"/>
              </a:rPr>
              <a:t> / CDF</a:t>
            </a:r>
          </a:p>
          <a:p>
            <a:pPr hangingPunct="0"/>
            <a:endParaRPr lang="es-EC" sz="16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542284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8011" y="308562"/>
            <a:ext cx="7338554" cy="77708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Volunteers and scholarship 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g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rantees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2 Marcador de texto"/>
          <p:cNvSpPr txBox="1">
            <a:spLocks/>
          </p:cNvSpPr>
          <p:nvPr/>
        </p:nvSpPr>
        <p:spPr>
          <a:xfrm>
            <a:off x="639946" y="4290740"/>
            <a:ext cx="7847013" cy="4463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0" tIns="34290" rIns="34290" bIns="34290">
            <a:normAutofit/>
          </a:bodyPr>
          <a:lstStyle>
            <a:lvl1pPr marL="636587" marR="0" indent="-636587" algn="l" defTabSz="182880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5200" b="1" i="0" u="none" strike="noStrike" cap="none" spc="0" baseline="0">
                <a:ln>
                  <a:noFill/>
                </a:ln>
                <a:solidFill>
                  <a:srgbClr val="3949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2841975" marR="0" indent="-2384775" algn="l" defTabSz="182880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5200" b="1" i="0" u="none" strike="noStrike" cap="none" spc="0" baseline="0">
                <a:ln>
                  <a:noFill/>
                </a:ln>
                <a:solidFill>
                  <a:srgbClr val="3949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2345264" marR="0" indent="-1430864" algn="l" defTabSz="182880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200" b="1" i="0" u="none" strike="noStrike" cap="none" spc="0" baseline="0">
                <a:ln>
                  <a:noFill/>
                </a:ln>
                <a:solidFill>
                  <a:srgbClr val="3949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3086804" marR="0" indent="-1715204" algn="l" defTabSz="182880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5200" b="1" i="0" u="none" strike="noStrike" cap="none" spc="0" baseline="0">
                <a:ln>
                  <a:noFill/>
                </a:ln>
                <a:solidFill>
                  <a:srgbClr val="3949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3736621" marR="0" indent="-1907820" algn="l" defTabSz="182880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5200" b="1" i="0" u="none" strike="noStrike" cap="none" spc="0" baseline="0">
                <a:ln>
                  <a:noFill/>
                </a:ln>
                <a:solidFill>
                  <a:srgbClr val="3949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182880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none" spc="0" baseline="0">
                <a:ln>
                  <a:noFill/>
                </a:ln>
                <a:solidFill>
                  <a:srgbClr val="3949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182880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none" spc="0" baseline="0">
                <a:ln>
                  <a:noFill/>
                </a:ln>
                <a:solidFill>
                  <a:srgbClr val="3949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182880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none" spc="0" baseline="0">
                <a:ln>
                  <a:noFill/>
                </a:ln>
                <a:solidFill>
                  <a:srgbClr val="3949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182880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none" spc="0" baseline="0">
                <a:ln>
                  <a:noFill/>
                </a:ln>
                <a:solidFill>
                  <a:srgbClr val="3949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228600" lvl="1" indent="0" defTabSz="914400">
              <a:spcBef>
                <a:spcPts val="650"/>
              </a:spcBef>
              <a:buNone/>
            </a:pPr>
            <a:endParaRPr lang="es-ES" sz="26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318294" indent="-318294" defTabSz="914400">
              <a:spcBef>
                <a:spcPts val="650"/>
              </a:spcBef>
            </a:pPr>
            <a:endParaRPr lang="es-ES" sz="2600" kern="0" dirty="0">
              <a:latin typeface="Arial"/>
              <a:cs typeface="Arial"/>
            </a:endParaRPr>
          </a:p>
        </p:txBody>
      </p:sp>
      <p:sp>
        <p:nvSpPr>
          <p:cNvPr id="8" name="2 Marcador de texto"/>
          <p:cNvSpPr txBox="1">
            <a:spLocks/>
          </p:cNvSpPr>
          <p:nvPr/>
        </p:nvSpPr>
        <p:spPr>
          <a:xfrm>
            <a:off x="8268494" y="4345526"/>
            <a:ext cx="7847013" cy="4463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0" tIns="34290" rIns="34290" bIns="34290">
            <a:normAutofit/>
          </a:bodyPr>
          <a:lstStyle>
            <a:lvl1pPr marL="636587" marR="0" indent="-636587" algn="l" defTabSz="182880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5200" b="1" i="0" u="none" strike="noStrike" cap="none" spc="0" baseline="0">
                <a:ln>
                  <a:noFill/>
                </a:ln>
                <a:solidFill>
                  <a:srgbClr val="3949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2841975" marR="0" indent="-2384775" algn="l" defTabSz="182880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5200" b="1" i="0" u="none" strike="noStrike" cap="none" spc="0" baseline="0">
                <a:ln>
                  <a:noFill/>
                </a:ln>
                <a:solidFill>
                  <a:srgbClr val="3949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2345264" marR="0" indent="-1430864" algn="l" defTabSz="182880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5200" b="1" i="0" u="none" strike="noStrike" cap="none" spc="0" baseline="0">
                <a:ln>
                  <a:noFill/>
                </a:ln>
                <a:solidFill>
                  <a:srgbClr val="3949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3086804" marR="0" indent="-1715204" algn="l" defTabSz="182880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5200" b="1" i="0" u="none" strike="noStrike" cap="none" spc="0" baseline="0">
                <a:ln>
                  <a:noFill/>
                </a:ln>
                <a:solidFill>
                  <a:srgbClr val="3949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3736621" marR="0" indent="-1907820" algn="l" defTabSz="182880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5200" b="1" i="0" u="none" strike="noStrike" cap="none" spc="0" baseline="0">
                <a:ln>
                  <a:noFill/>
                </a:ln>
                <a:solidFill>
                  <a:srgbClr val="3949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182880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none" spc="0" baseline="0">
                <a:ln>
                  <a:noFill/>
                </a:ln>
                <a:solidFill>
                  <a:srgbClr val="3949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182880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none" spc="0" baseline="0">
                <a:ln>
                  <a:noFill/>
                </a:ln>
                <a:solidFill>
                  <a:srgbClr val="3949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182880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none" spc="0" baseline="0">
                <a:ln>
                  <a:noFill/>
                </a:ln>
                <a:solidFill>
                  <a:srgbClr val="3949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1828800" rtl="0" latinLnBrk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200" b="1" i="0" u="none" strike="noStrike" cap="none" spc="0" baseline="0">
                <a:ln>
                  <a:noFill/>
                </a:ln>
                <a:solidFill>
                  <a:srgbClr val="3949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228600" lvl="1" indent="0" defTabSz="914400">
              <a:spcBef>
                <a:spcPts val="650"/>
              </a:spcBef>
              <a:buNone/>
            </a:pPr>
            <a:endParaRPr lang="es-ES" sz="2600" kern="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318294" indent="-318294" defTabSz="914400">
              <a:spcBef>
                <a:spcPts val="650"/>
              </a:spcBef>
            </a:pPr>
            <a:endParaRPr lang="es-ES" sz="2600" kern="0" dirty="0">
              <a:latin typeface="Arial"/>
              <a:cs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47294" y="1650813"/>
            <a:ext cx="10515600" cy="4351338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110 Volunteers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5 Galapagos student Scholarships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26% Permanent Residents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3</a:t>
            </a:r>
            <a:r>
              <a:rPr lang="en-US" b="1" dirty="0">
                <a:solidFill>
                  <a:schemeClr val="bg1"/>
                </a:solidFill>
              </a:rPr>
              <a:t>6</a:t>
            </a:r>
            <a:r>
              <a:rPr lang="en-US" b="1" dirty="0" smtClean="0">
                <a:solidFill>
                  <a:schemeClr val="bg1"/>
                </a:solidFill>
              </a:rPr>
              <a:t>% Mainland Residents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38% International </a:t>
            </a:r>
          </a:p>
          <a:p>
            <a:pPr mar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2557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31" y="158206"/>
            <a:ext cx="9946341" cy="73753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Conservation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costs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in Galapagos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126" y="992776"/>
            <a:ext cx="4421052" cy="5604337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136213" y="5700642"/>
            <a:ext cx="5674660" cy="896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+mn-lt"/>
              </a:rPr>
              <a:t>5 million dollars </a:t>
            </a:r>
            <a:r>
              <a:rPr lang="en-US" sz="2800" b="1" dirty="0" smtClean="0">
                <a:latin typeface="+mn-lt"/>
              </a:rPr>
              <a:t>per year </a:t>
            </a:r>
            <a:r>
              <a:rPr lang="en-US" sz="2800" b="1" dirty="0" smtClean="0">
                <a:latin typeface="+mn-lt"/>
              </a:rPr>
              <a:t>to operate </a:t>
            </a:r>
          </a:p>
          <a:p>
            <a:r>
              <a:rPr lang="en-US" sz="2800" b="1" dirty="0">
                <a:latin typeface="+mn-lt"/>
              </a:rPr>
              <a:t>a</a:t>
            </a:r>
            <a:r>
              <a:rPr lang="en-US" sz="2800" b="1" dirty="0" smtClean="0">
                <a:latin typeface="+mn-lt"/>
              </a:rPr>
              <a:t> </a:t>
            </a:r>
            <a:r>
              <a:rPr lang="en-US" sz="2800" b="1" dirty="0">
                <a:latin typeface="+mn-lt"/>
              </a:rPr>
              <a:t>r</a:t>
            </a:r>
            <a:r>
              <a:rPr lang="en-US" sz="2800" b="1" dirty="0" smtClean="0">
                <a:latin typeface="+mn-lt"/>
              </a:rPr>
              <a:t>esearch </a:t>
            </a:r>
            <a:r>
              <a:rPr lang="en-US" sz="2800" b="1" dirty="0">
                <a:latin typeface="+mn-lt"/>
              </a:rPr>
              <a:t>s</a:t>
            </a:r>
            <a:r>
              <a:rPr lang="en-US" sz="2800" b="1" dirty="0" smtClean="0">
                <a:latin typeface="+mn-lt"/>
              </a:rPr>
              <a:t>tation </a:t>
            </a:r>
            <a:r>
              <a:rPr lang="en-US" sz="2800" b="1" dirty="0" smtClean="0">
                <a:latin typeface="+mn-lt"/>
              </a:rPr>
              <a:t>in Galapagos!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85417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709728"/>
          </a:xfrm>
        </p:spPr>
      </p:pic>
    </p:spTree>
    <p:extLst>
      <p:ext uri="{BB962C8B-B14F-4D97-AF65-F5344CB8AC3E}">
        <p14:creationId xmlns:p14="http://schemas.microsoft.com/office/powerpoint/2010/main" val="46128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6678" y="0"/>
            <a:ext cx="6626119" cy="896471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Join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us in protecting Galapagos!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28594" y="1367842"/>
            <a:ext cx="6602288" cy="4644537"/>
          </a:xfrm>
        </p:spPr>
        <p:txBody>
          <a:bodyPr>
            <a:normAutofit/>
          </a:bodyPr>
          <a:lstStyle/>
          <a:p>
            <a:r>
              <a:rPr lang="en-US" dirty="0"/>
              <a:t>Sign up for our </a:t>
            </a:r>
            <a:r>
              <a:rPr lang="en-US" dirty="0" smtClean="0"/>
              <a:t>newsletter</a:t>
            </a:r>
            <a:endParaRPr lang="en-US" dirty="0"/>
          </a:p>
          <a:p>
            <a:r>
              <a:rPr lang="en-US" dirty="0"/>
              <a:t>Check our website </a:t>
            </a:r>
            <a:r>
              <a:rPr lang="en-US" dirty="0" smtClean="0"/>
              <a:t>and our </a:t>
            </a:r>
            <a:r>
              <a:rPr lang="en-US" dirty="0"/>
              <a:t>a</a:t>
            </a:r>
            <a:r>
              <a:rPr lang="en-US" dirty="0" smtClean="0"/>
              <a:t>nnual </a:t>
            </a:r>
            <a:r>
              <a:rPr lang="en-US" dirty="0"/>
              <a:t>r</a:t>
            </a:r>
            <a:r>
              <a:rPr lang="en-US" dirty="0" smtClean="0"/>
              <a:t>eport</a:t>
            </a:r>
            <a:endParaRPr lang="en-US" dirty="0"/>
          </a:p>
          <a:p>
            <a:r>
              <a:rPr lang="en-US" dirty="0"/>
              <a:t>Follow us on social media</a:t>
            </a:r>
          </a:p>
          <a:p>
            <a:r>
              <a:rPr lang="en-US" dirty="0"/>
              <a:t>Volunteer with </a:t>
            </a:r>
            <a:r>
              <a:rPr lang="en-US" dirty="0" smtClean="0"/>
              <a:t>us</a:t>
            </a:r>
            <a:endParaRPr lang="en-US" dirty="0"/>
          </a:p>
          <a:p>
            <a:r>
              <a:rPr lang="en-US" dirty="0"/>
              <a:t>Tell your AWESOME Expedition Leader </a:t>
            </a:r>
            <a:r>
              <a:rPr lang="en-US" dirty="0" smtClean="0"/>
              <a:t>that </a:t>
            </a:r>
            <a:r>
              <a:rPr lang="en-US" dirty="0"/>
              <a:t>you’d like to give to the LEX-NG </a:t>
            </a:r>
            <a:r>
              <a:rPr lang="en-US" dirty="0" smtClean="0"/>
              <a:t>Fund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2" descr="F:\Sam Pics\DSC_2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958" y="-24064"/>
            <a:ext cx="4588042" cy="688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8255550" y="5543813"/>
            <a:ext cx="3284857" cy="5616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/>
          <a:p>
            <a:pPr hangingPunct="0"/>
            <a:r>
              <a:rPr lang="en-US" sz="3200" b="1" kern="0" dirty="0">
                <a:latin typeface="Arial"/>
                <a:ea typeface="+mj-ea"/>
                <a:cs typeface="Arial"/>
                <a:sym typeface="Helvetica"/>
              </a:rPr>
              <a:t>Any questions?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8716" y="6615626"/>
            <a:ext cx="2428875" cy="4847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/>
          <a:p>
            <a:pPr hangingPunct="0"/>
            <a:r>
              <a:rPr lang="es-EC" sz="1100" kern="0" dirty="0" smtClean="0">
                <a:solidFill>
                  <a:schemeClr val="bg1"/>
                </a:solidFill>
                <a:latin typeface="Helvetica"/>
                <a:cs typeface="Helvetica"/>
                <a:sym typeface="Helvetica"/>
              </a:rPr>
              <a:t>© Sam </a:t>
            </a:r>
            <a:r>
              <a:rPr lang="es-EC" sz="1100" kern="0" dirty="0" err="1">
                <a:solidFill>
                  <a:schemeClr val="bg1"/>
                </a:solidFill>
                <a:latin typeface="Helvetica"/>
                <a:cs typeface="Helvetica"/>
                <a:sym typeface="Helvetica"/>
              </a:rPr>
              <a:t>Rowley</a:t>
            </a:r>
            <a:r>
              <a:rPr lang="es-EC" sz="1100" kern="0" dirty="0">
                <a:solidFill>
                  <a:schemeClr val="bg1"/>
                </a:solidFill>
                <a:latin typeface="Helvetica"/>
                <a:cs typeface="Helvetica"/>
                <a:sym typeface="Helvetica"/>
              </a:rPr>
              <a:t> / CDF</a:t>
            </a:r>
          </a:p>
          <a:p>
            <a:pPr hangingPunct="0"/>
            <a:endParaRPr lang="es-EC" sz="16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495033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0880" cy="684149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81880" y="2469197"/>
            <a:ext cx="7086600" cy="11833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endParaRPr 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4480560" y="3881120"/>
            <a:ext cx="7640320" cy="152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cdrs@fcdarwin.org.ec</a:t>
            </a:r>
            <a:endParaRPr lang="en-US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Website: www.darwinfoundation.org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6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32971" y="0"/>
            <a:ext cx="6940766" cy="777082"/>
          </a:xfrm>
        </p:spPr>
        <p:txBody>
          <a:bodyPr>
            <a:normAutofit/>
          </a:bodyPr>
          <a:lstStyle/>
          <a:p>
            <a:r>
              <a:rPr lang="es-ES" sz="3600" b="1" dirty="0" err="1" smtClean="0">
                <a:solidFill>
                  <a:schemeClr val="bg1"/>
                </a:solidFill>
                <a:latin typeface="+mn-lt"/>
              </a:rPr>
              <a:t>We</a:t>
            </a:r>
            <a:r>
              <a:rPr lang="es-ES" sz="3600" b="1" dirty="0" smtClean="0">
                <a:solidFill>
                  <a:schemeClr val="bg1"/>
                </a:solidFill>
                <a:latin typeface="+mn-lt"/>
              </a:rPr>
              <a:t> are </a:t>
            </a:r>
            <a:r>
              <a:rPr lang="es-ES" sz="3600" b="1" dirty="0" err="1">
                <a:solidFill>
                  <a:schemeClr val="bg1"/>
                </a:solidFill>
                <a:latin typeface="+mn-lt"/>
              </a:rPr>
              <a:t>c</a:t>
            </a:r>
            <a:r>
              <a:rPr lang="es-ES" sz="3600" b="1" dirty="0" err="1" smtClean="0">
                <a:solidFill>
                  <a:schemeClr val="bg1"/>
                </a:solidFill>
                <a:latin typeface="+mn-lt"/>
              </a:rPr>
              <a:t>elebrating</a:t>
            </a:r>
            <a:r>
              <a:rPr lang="es-ES" sz="36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sz="3600" b="1" dirty="0" err="1" smtClean="0">
                <a:solidFill>
                  <a:schemeClr val="bg1"/>
                </a:solidFill>
                <a:latin typeface="+mn-lt"/>
              </a:rPr>
              <a:t>s</a:t>
            </a:r>
            <a:r>
              <a:rPr lang="es-ES" sz="3600" b="1" dirty="0" err="1" smtClean="0">
                <a:solidFill>
                  <a:schemeClr val="bg1"/>
                </a:solidFill>
                <a:latin typeface="+mn-lt"/>
              </a:rPr>
              <a:t>ixty</a:t>
            </a:r>
            <a:r>
              <a:rPr lang="es-ES" sz="36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ES" sz="3600" b="1" dirty="0" err="1">
                <a:solidFill>
                  <a:schemeClr val="bg1"/>
                </a:solidFill>
                <a:latin typeface="+mn-lt"/>
              </a:rPr>
              <a:t>y</a:t>
            </a:r>
            <a:r>
              <a:rPr lang="es-ES" sz="3600" b="1" dirty="0" err="1" smtClean="0">
                <a:solidFill>
                  <a:schemeClr val="bg1"/>
                </a:solidFill>
                <a:latin typeface="+mn-lt"/>
              </a:rPr>
              <a:t>ears</a:t>
            </a:r>
            <a:r>
              <a:rPr lang="es-ES" sz="3600" b="1" dirty="0" smtClean="0">
                <a:solidFill>
                  <a:schemeClr val="bg1"/>
                </a:solidFill>
                <a:latin typeface="+mn-lt"/>
              </a:rPr>
              <a:t>!</a:t>
            </a:r>
            <a:endParaRPr lang="es-ES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477553" y="5270659"/>
            <a:ext cx="8924534" cy="40890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altLang="es-EC" b="1" dirty="0" err="1">
                <a:solidFill>
                  <a:schemeClr val="bg1"/>
                </a:solidFill>
              </a:rPr>
              <a:t>The</a:t>
            </a:r>
            <a:r>
              <a:rPr lang="es-ES" altLang="es-EC" b="1" dirty="0">
                <a:solidFill>
                  <a:schemeClr val="bg1"/>
                </a:solidFill>
              </a:rPr>
              <a:t> </a:t>
            </a:r>
            <a:r>
              <a:rPr lang="es-ES" altLang="es-EC" b="1" dirty="0" smtClean="0">
                <a:solidFill>
                  <a:schemeClr val="bg1"/>
                </a:solidFill>
              </a:rPr>
              <a:t>Charles </a:t>
            </a:r>
            <a:r>
              <a:rPr lang="es-ES" altLang="es-EC" b="1" dirty="0">
                <a:solidFill>
                  <a:schemeClr val="bg1"/>
                </a:solidFill>
              </a:rPr>
              <a:t>Darwin </a:t>
            </a:r>
            <a:r>
              <a:rPr lang="es-ES" altLang="es-EC" b="1" dirty="0" err="1" smtClean="0">
                <a:solidFill>
                  <a:schemeClr val="bg1"/>
                </a:solidFill>
              </a:rPr>
              <a:t>Foundation</a:t>
            </a:r>
            <a:r>
              <a:rPr lang="es-ES" altLang="es-EC" b="1" dirty="0" smtClean="0">
                <a:solidFill>
                  <a:schemeClr val="bg1"/>
                </a:solidFill>
              </a:rPr>
              <a:t> </a:t>
            </a:r>
            <a:r>
              <a:rPr lang="es-ES" altLang="es-EC" b="1" dirty="0" err="1" smtClean="0">
                <a:solidFill>
                  <a:schemeClr val="bg1"/>
                </a:solidFill>
              </a:rPr>
              <a:t>was</a:t>
            </a:r>
            <a:r>
              <a:rPr lang="es-ES" altLang="es-EC" b="1" dirty="0" smtClean="0">
                <a:solidFill>
                  <a:schemeClr val="bg1"/>
                </a:solidFill>
              </a:rPr>
              <a:t> </a:t>
            </a:r>
            <a:r>
              <a:rPr lang="es-ES" altLang="es-EC" b="1" dirty="0" err="1" smtClean="0">
                <a:solidFill>
                  <a:schemeClr val="bg1"/>
                </a:solidFill>
              </a:rPr>
              <a:t>created</a:t>
            </a:r>
            <a:r>
              <a:rPr lang="es-ES" altLang="es-EC" b="1" dirty="0" smtClean="0">
                <a:solidFill>
                  <a:schemeClr val="bg1"/>
                </a:solidFill>
              </a:rPr>
              <a:t> in 1959 </a:t>
            </a:r>
            <a:r>
              <a:rPr lang="es-ES" altLang="es-EC" b="1" dirty="0" smtClean="0">
                <a:solidFill>
                  <a:schemeClr val="bg1"/>
                </a:solidFill>
              </a:rPr>
              <a:t>as </a:t>
            </a:r>
            <a:r>
              <a:rPr lang="es-ES" altLang="es-EC" b="1" dirty="0" err="1" smtClean="0">
                <a:solidFill>
                  <a:schemeClr val="bg1"/>
                </a:solidFill>
              </a:rPr>
              <a:t>part</a:t>
            </a:r>
            <a:r>
              <a:rPr lang="es-ES" altLang="es-EC" b="1" dirty="0" smtClean="0">
                <a:solidFill>
                  <a:schemeClr val="bg1"/>
                </a:solidFill>
              </a:rPr>
              <a:t> of a </a:t>
            </a:r>
            <a:r>
              <a:rPr lang="es-ES" altLang="es-EC" b="1" dirty="0" err="1">
                <a:solidFill>
                  <a:schemeClr val="bg1"/>
                </a:solidFill>
              </a:rPr>
              <a:t>collaborative</a:t>
            </a:r>
            <a:r>
              <a:rPr lang="es-ES" altLang="es-EC" b="1" dirty="0">
                <a:solidFill>
                  <a:schemeClr val="bg1"/>
                </a:solidFill>
              </a:rPr>
              <a:t> </a:t>
            </a:r>
            <a:r>
              <a:rPr lang="es-ES" altLang="es-EC" b="1" dirty="0" err="1">
                <a:solidFill>
                  <a:schemeClr val="bg1"/>
                </a:solidFill>
              </a:rPr>
              <a:t>effort</a:t>
            </a:r>
            <a:r>
              <a:rPr lang="es-ES" altLang="es-EC" b="1" dirty="0">
                <a:solidFill>
                  <a:schemeClr val="bg1"/>
                </a:solidFill>
              </a:rPr>
              <a:t> </a:t>
            </a:r>
            <a:r>
              <a:rPr lang="es-ES" altLang="es-EC" b="1" dirty="0" err="1">
                <a:solidFill>
                  <a:schemeClr val="bg1"/>
                </a:solidFill>
              </a:rPr>
              <a:t>between</a:t>
            </a:r>
            <a:r>
              <a:rPr lang="es-ES" altLang="es-EC" b="1" dirty="0">
                <a:solidFill>
                  <a:schemeClr val="bg1"/>
                </a:solidFill>
              </a:rPr>
              <a:t> UNESCO, IUCN, and </a:t>
            </a:r>
            <a:r>
              <a:rPr lang="es-ES" altLang="es-EC" b="1" dirty="0" err="1">
                <a:solidFill>
                  <a:schemeClr val="bg1"/>
                </a:solidFill>
              </a:rPr>
              <a:t>the</a:t>
            </a:r>
            <a:r>
              <a:rPr lang="es-ES" altLang="es-EC" b="1" dirty="0">
                <a:solidFill>
                  <a:schemeClr val="bg1"/>
                </a:solidFill>
              </a:rPr>
              <a:t> </a:t>
            </a:r>
            <a:r>
              <a:rPr lang="es-ES" altLang="es-EC" b="1" dirty="0" err="1">
                <a:solidFill>
                  <a:schemeClr val="bg1"/>
                </a:solidFill>
              </a:rPr>
              <a:t>Government</a:t>
            </a:r>
            <a:r>
              <a:rPr lang="es-ES" altLang="es-EC" b="1" dirty="0">
                <a:solidFill>
                  <a:schemeClr val="bg1"/>
                </a:solidFill>
              </a:rPr>
              <a:t> of Ecuador.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24" y="5270659"/>
            <a:ext cx="1612214" cy="147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89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r="1358"/>
          <a:stretch/>
        </p:blipFill>
        <p:spPr>
          <a:xfrm>
            <a:off x="-168442" y="-27618"/>
            <a:ext cx="12360442" cy="796374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58936" y="306317"/>
            <a:ext cx="8286206" cy="1059413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+mn-lt"/>
              </a:rPr>
              <a:t>The Charles Darwin Research Station </a:t>
            </a:r>
            <a:br>
              <a:rPr lang="en-US" sz="3600" b="1" dirty="0" smtClean="0">
                <a:latin typeface="+mn-lt"/>
              </a:rPr>
            </a:br>
            <a:r>
              <a:rPr lang="en-US" sz="3600" b="1" dirty="0" smtClean="0">
                <a:latin typeface="+mn-lt"/>
              </a:rPr>
              <a:t>in</a:t>
            </a:r>
            <a:r>
              <a:rPr lang="en-US" sz="3600" b="1" dirty="0">
                <a:latin typeface="+mn-lt"/>
              </a:rPr>
              <a:t> </a:t>
            </a:r>
            <a:r>
              <a:rPr lang="en-US" sz="3600" b="1" dirty="0" smtClean="0">
                <a:latin typeface="+mn-lt"/>
              </a:rPr>
              <a:t>the mid </a:t>
            </a:r>
            <a:r>
              <a:rPr lang="en-US" sz="3600" b="1" dirty="0" smtClean="0">
                <a:latin typeface="+mn-lt"/>
              </a:rPr>
              <a:t>60`s…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08507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550659" y="337158"/>
            <a:ext cx="8238270" cy="777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90" tIns="34290" rIns="34290" bIns="34290" anchor="ctr">
            <a:normAutofit/>
          </a:bodyPr>
          <a:lstStyle>
            <a:lvl1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1828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defTabSz="914400"/>
            <a:r>
              <a:rPr lang="en-US" sz="3600" kern="0" dirty="0" smtClean="0">
                <a:solidFill>
                  <a:schemeClr val="tx1"/>
                </a:solidFill>
                <a:latin typeface="+mn-lt"/>
                <a:cs typeface="Arial"/>
              </a:rPr>
              <a:t>…and today</a:t>
            </a:r>
            <a:endParaRPr lang="en-US" sz="3600" kern="0" dirty="0">
              <a:solidFill>
                <a:schemeClr val="tx1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06803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5709" y="652463"/>
            <a:ext cx="5734845" cy="77708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Our mission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EC" sz="3600" b="1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95709" y="1429545"/>
            <a:ext cx="5818188" cy="3600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T</a:t>
            </a:r>
            <a:r>
              <a:rPr lang="en-US" b="1" dirty="0" smtClean="0">
                <a:solidFill>
                  <a:schemeClr val="bg1"/>
                </a:solidFill>
              </a:rPr>
              <a:t>o </a:t>
            </a:r>
            <a:r>
              <a:rPr lang="en-US" b="1" dirty="0">
                <a:solidFill>
                  <a:schemeClr val="bg1"/>
                </a:solidFill>
              </a:rPr>
              <a:t>provide knowledge and assistance through scientific research and complementary action to ensure </a:t>
            </a:r>
            <a:r>
              <a:rPr lang="en-US" b="1" dirty="0" smtClean="0">
                <a:solidFill>
                  <a:schemeClr val="bg1"/>
                </a:solidFill>
              </a:rPr>
              <a:t>the conservation </a:t>
            </a:r>
            <a:r>
              <a:rPr lang="en-US" b="1" dirty="0">
                <a:solidFill>
                  <a:schemeClr val="bg1"/>
                </a:solidFill>
              </a:rPr>
              <a:t>of the environment and biodiversity in the Galapagos Archipelago.</a:t>
            </a:r>
          </a:p>
        </p:txBody>
      </p:sp>
    </p:spTree>
    <p:extLst>
      <p:ext uri="{BB962C8B-B14F-4D97-AF65-F5344CB8AC3E}">
        <p14:creationId xmlns:p14="http://schemas.microsoft.com/office/powerpoint/2010/main" val="36476136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838" y="78660"/>
            <a:ext cx="9119733" cy="77708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Ecuador General Assembly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approved a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c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ooperation agreement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98" y="1264011"/>
            <a:ext cx="5829300" cy="3434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644" y="2805429"/>
            <a:ext cx="5565299" cy="343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66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47" y="100283"/>
            <a:ext cx="10515600" cy="77867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Our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staff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965" y="1300550"/>
            <a:ext cx="8940800" cy="4485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9510"/>
            <a:ext cx="3073010" cy="219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567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scontent-b-mia.xx.fbcdn.net/hphotos-xpa1/t1.0-9/1545728_606637382722758_23177961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560" y="-412842"/>
            <a:ext cx="6817441" cy="895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374560" cy="703026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6080918"/>
            <a:ext cx="8800978" cy="77708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+mn-lt"/>
              </a:rPr>
              <a:t>Our </a:t>
            </a:r>
            <a:r>
              <a:rPr lang="en-US" sz="3600" b="1" dirty="0" smtClean="0">
                <a:latin typeface="+mn-lt"/>
              </a:rPr>
              <a:t>first </a:t>
            </a:r>
            <a:r>
              <a:rPr lang="en-US" sz="3600" b="1" dirty="0">
                <a:latin typeface="+mn-lt"/>
              </a:rPr>
              <a:t>m</a:t>
            </a:r>
            <a:r>
              <a:rPr lang="en-US" sz="3600" b="1" dirty="0" smtClean="0">
                <a:latin typeface="+mn-lt"/>
              </a:rPr>
              <a:t>ajor </a:t>
            </a:r>
            <a:r>
              <a:rPr lang="en-US" sz="3600" b="1" dirty="0">
                <a:latin typeface="+mn-lt"/>
              </a:rPr>
              <a:t>c</a:t>
            </a:r>
            <a:r>
              <a:rPr lang="en-US" sz="3600" b="1" dirty="0" smtClean="0">
                <a:latin typeface="+mn-lt"/>
              </a:rPr>
              <a:t>hallenge      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…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and 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success</a:t>
            </a:r>
            <a:r>
              <a:rPr lang="en-US" sz="3600" b="1" dirty="0" smtClean="0">
                <a:solidFill>
                  <a:schemeClr val="bg1"/>
                </a:solidFill>
                <a:latin typeface="+mn-lt"/>
              </a:rPr>
              <a:t>!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20236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9181" y="326572"/>
            <a:ext cx="7418716" cy="118433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Identifying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nvasive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arine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pecies</a:t>
            </a:r>
            <a:r>
              <a:rPr lang="es-EC" dirty="0"/>
              <a:t/>
            </a:r>
            <a:br>
              <a:rPr lang="es-EC" dirty="0"/>
            </a:br>
            <a:endParaRPr lang="es-ES" dirty="0"/>
          </a:p>
        </p:txBody>
      </p:sp>
      <p:sp>
        <p:nvSpPr>
          <p:cNvPr id="4" name="TextBox 3"/>
          <p:cNvSpPr txBox="1"/>
          <p:nvPr/>
        </p:nvSpPr>
        <p:spPr>
          <a:xfrm>
            <a:off x="10646382" y="6615626"/>
            <a:ext cx="2428875" cy="4847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/>
          <a:p>
            <a:pPr hangingPunct="0"/>
            <a:r>
              <a:rPr lang="es-EC" sz="1100" kern="0" dirty="0" smtClean="0">
                <a:solidFill>
                  <a:schemeClr val="bg1"/>
                </a:solidFill>
                <a:latin typeface="Helvetica"/>
                <a:cs typeface="Helvetica"/>
                <a:sym typeface="Helvetica"/>
              </a:rPr>
              <a:t>© Pelayo </a:t>
            </a:r>
            <a:r>
              <a:rPr lang="es-EC" sz="1100" kern="0" dirty="0">
                <a:solidFill>
                  <a:schemeClr val="bg1"/>
                </a:solidFill>
                <a:latin typeface="Helvetica"/>
                <a:cs typeface="Helvetica"/>
                <a:sym typeface="Helvetica"/>
              </a:rPr>
              <a:t>Salinas / CDF</a:t>
            </a:r>
          </a:p>
          <a:p>
            <a:pPr hangingPunct="0"/>
            <a:endParaRPr lang="es-EC" sz="1600" kern="0" dirty="0">
              <a:solidFill>
                <a:srgbClr val="000000"/>
              </a:solidFill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348795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603</TotalTime>
  <Words>403</Words>
  <Application>Microsoft Office PowerPoint</Application>
  <PresentationFormat>Widescreen</PresentationFormat>
  <Paragraphs>53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Helvetica</vt:lpstr>
      <vt:lpstr>Office Theme</vt:lpstr>
      <vt:lpstr>PowerPoint Presentation</vt:lpstr>
      <vt:lpstr>We are celebrating sixty years!</vt:lpstr>
      <vt:lpstr>The Charles Darwin Research Station  in the mid 60`s…</vt:lpstr>
      <vt:lpstr>PowerPoint Presentation</vt:lpstr>
      <vt:lpstr>Our mission </vt:lpstr>
      <vt:lpstr>Ecuador General Assembly approved a cooperation agreement</vt:lpstr>
      <vt:lpstr>Our staff</vt:lpstr>
      <vt:lpstr>Our first major challenge       …and success!</vt:lpstr>
      <vt:lpstr>Identifying invasive marine species </vt:lpstr>
      <vt:lpstr>Controlling invasive plants</vt:lpstr>
      <vt:lpstr>Controlling an invasive fly</vt:lpstr>
      <vt:lpstr>Evaluating status and ecology of landbirds </vt:lpstr>
      <vt:lpstr> Education and community outreach</vt:lpstr>
      <vt:lpstr>Volunteers and scholarship grantees</vt:lpstr>
      <vt:lpstr>Conservation costs in Galapagos</vt:lpstr>
      <vt:lpstr>PowerPoint Presentation</vt:lpstr>
      <vt:lpstr>Join us in protecting Galapagos!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Diaz</dc:creator>
  <cp:lastModifiedBy>Liza Nagode</cp:lastModifiedBy>
  <cp:revision>26</cp:revision>
  <dcterms:created xsi:type="dcterms:W3CDTF">2018-08-07T17:28:16Z</dcterms:created>
  <dcterms:modified xsi:type="dcterms:W3CDTF">2018-12-20T17:46:59Z</dcterms:modified>
</cp:coreProperties>
</file>