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16"/>
  </p:notesMasterIdLst>
  <p:sldIdLst>
    <p:sldId id="256" r:id="rId3"/>
    <p:sldId id="271" r:id="rId4"/>
    <p:sldId id="272" r:id="rId5"/>
    <p:sldId id="258" r:id="rId6"/>
    <p:sldId id="273" r:id="rId7"/>
    <p:sldId id="274" r:id="rId8"/>
    <p:sldId id="261" r:id="rId9"/>
    <p:sldId id="262" r:id="rId10"/>
    <p:sldId id="264" r:id="rId11"/>
    <p:sldId id="269" r:id="rId12"/>
    <p:sldId id="270" r:id="rId13"/>
    <p:sldId id="267" r:id="rId14"/>
    <p:sldId id="268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 snapToGrid="0">
      <p:cViewPr varScale="1">
        <p:scale>
          <a:sx n="44" d="100"/>
          <a:sy n="44" d="100"/>
        </p:scale>
        <p:origin x="240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err="1" smtClean="0"/>
              <a:t>Created</a:t>
            </a:r>
            <a:r>
              <a:rPr lang="es-EC" baseline="0" dirty="0" smtClean="0"/>
              <a:t> in 1959 as </a:t>
            </a:r>
            <a:r>
              <a:rPr lang="es-EC" baseline="0" dirty="0" err="1" smtClean="0"/>
              <a:t>part</a:t>
            </a:r>
            <a:r>
              <a:rPr lang="es-EC" baseline="0" dirty="0" smtClean="0"/>
              <a:t> of a </a:t>
            </a:r>
            <a:r>
              <a:rPr lang="es-EC" baseline="0" dirty="0" err="1" smtClean="0"/>
              <a:t>collaborative</a:t>
            </a:r>
            <a:r>
              <a:rPr lang="es-EC" baseline="0" dirty="0" smtClean="0"/>
              <a:t> </a:t>
            </a:r>
            <a:r>
              <a:rPr lang="es-EC" baseline="0" dirty="0" err="1" smtClean="0"/>
              <a:t>effort</a:t>
            </a:r>
            <a:r>
              <a:rPr lang="es-EC" baseline="0" dirty="0" smtClean="0"/>
              <a:t> </a:t>
            </a:r>
            <a:r>
              <a:rPr lang="es-EC" baseline="0" dirty="0" err="1" smtClean="0"/>
              <a:t>between</a:t>
            </a:r>
            <a:r>
              <a:rPr lang="es-EC" baseline="0" dirty="0" smtClean="0"/>
              <a:t> UNESCO, IUCN, and </a:t>
            </a:r>
            <a:r>
              <a:rPr lang="es-EC" baseline="0" dirty="0" err="1" smtClean="0"/>
              <a:t>the</a:t>
            </a:r>
            <a:r>
              <a:rPr lang="es-EC" baseline="0" dirty="0" smtClean="0"/>
              <a:t> </a:t>
            </a:r>
            <a:r>
              <a:rPr lang="es-EC" baseline="0" dirty="0" err="1" smtClean="0"/>
              <a:t>Government</a:t>
            </a:r>
            <a:r>
              <a:rPr lang="es-EC" baseline="0" dirty="0" smtClean="0"/>
              <a:t> of Ecuador. </a:t>
            </a:r>
            <a:r>
              <a:rPr lang="es-EC" baseline="0" dirty="0" err="1" smtClean="0"/>
              <a:t>We</a:t>
            </a:r>
            <a:r>
              <a:rPr lang="es-EC" baseline="0" dirty="0" smtClean="0"/>
              <a:t> </a:t>
            </a:r>
            <a:r>
              <a:rPr lang="es-EC" baseline="0" dirty="0" err="1" smtClean="0"/>
              <a:t>just</a:t>
            </a:r>
            <a:r>
              <a:rPr lang="es-EC" baseline="0" dirty="0" smtClean="0"/>
              <a:t> </a:t>
            </a:r>
            <a:r>
              <a:rPr lang="es-EC" baseline="0" dirty="0" err="1" smtClean="0"/>
              <a:t>celebrated</a:t>
            </a:r>
            <a:r>
              <a:rPr lang="es-EC" baseline="0" dirty="0" smtClean="0"/>
              <a:t> 60 </a:t>
            </a:r>
            <a:r>
              <a:rPr lang="es-EC" baseline="0" dirty="0" err="1" smtClean="0"/>
              <a:t>years</a:t>
            </a:r>
            <a:r>
              <a:rPr lang="es-EC" baseline="0" dirty="0" smtClean="0"/>
              <a:t> of </a:t>
            </a:r>
            <a:r>
              <a:rPr lang="es-EC" baseline="0" dirty="0" err="1" smtClean="0"/>
              <a:t>operation</a:t>
            </a:r>
            <a:r>
              <a:rPr lang="es-EC" baseline="0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85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err="1" smtClean="0"/>
              <a:t>Our</a:t>
            </a:r>
            <a:r>
              <a:rPr lang="es-EC" dirty="0" smtClean="0"/>
              <a:t> Staff </a:t>
            </a:r>
            <a:r>
              <a:rPr lang="es-EC" dirty="0" err="1" smtClean="0"/>
              <a:t>is</a:t>
            </a:r>
            <a:r>
              <a:rPr lang="es-EC" dirty="0" smtClean="0"/>
              <a:t> </a:t>
            </a:r>
            <a:r>
              <a:rPr lang="es-EC" dirty="0" err="1" smtClean="0"/>
              <a:t>made</a:t>
            </a:r>
            <a:r>
              <a:rPr lang="es-EC" dirty="0" smtClean="0"/>
              <a:t> up of </a:t>
            </a:r>
            <a:r>
              <a:rPr lang="es-EC" dirty="0" err="1" smtClean="0"/>
              <a:t>approximatly</a:t>
            </a:r>
            <a:r>
              <a:rPr lang="es-EC" dirty="0" smtClean="0"/>
              <a:t> 100 </a:t>
            </a:r>
            <a:r>
              <a:rPr lang="es-EC" dirty="0" err="1" smtClean="0"/>
              <a:t>scientists</a:t>
            </a:r>
            <a:r>
              <a:rPr lang="es-EC" dirty="0" smtClean="0"/>
              <a:t> and </a:t>
            </a:r>
            <a:r>
              <a:rPr lang="es-EC" dirty="0" err="1" smtClean="0"/>
              <a:t>administrators</a:t>
            </a:r>
            <a:r>
              <a:rPr lang="es-EC" dirty="0" smtClean="0"/>
              <a:t> </a:t>
            </a:r>
          </a:p>
          <a:p>
            <a:r>
              <a:rPr lang="es-EC" dirty="0" err="1" smtClean="0"/>
              <a:t>Approx</a:t>
            </a:r>
            <a:r>
              <a:rPr lang="es-EC" dirty="0" smtClean="0"/>
              <a:t> X </a:t>
            </a:r>
            <a:r>
              <a:rPr lang="es-EC" dirty="0" err="1" smtClean="0"/>
              <a:t>volunteers</a:t>
            </a:r>
            <a:r>
              <a:rPr lang="es-EC" dirty="0" smtClean="0"/>
              <a:t> per </a:t>
            </a:r>
            <a:r>
              <a:rPr lang="es-EC" dirty="0" err="1" smtClean="0"/>
              <a:t>year</a:t>
            </a:r>
            <a:r>
              <a:rPr lang="es-EC" dirty="0" smtClean="0"/>
              <a:t> and X </a:t>
            </a:r>
            <a:r>
              <a:rPr lang="es-EC" dirty="0" err="1" smtClean="0"/>
              <a:t>visiting</a:t>
            </a:r>
            <a:r>
              <a:rPr lang="es-EC" dirty="0" smtClean="0"/>
              <a:t> </a:t>
            </a:r>
            <a:r>
              <a:rPr lang="es-EC" dirty="0" err="1" smtClean="0"/>
              <a:t>scientists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540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CDF </a:t>
            </a:r>
            <a:r>
              <a:rPr lang="es-EC" dirty="0" err="1" smtClean="0"/>
              <a:t>works</a:t>
            </a:r>
            <a:r>
              <a:rPr lang="es-EC" baseline="0" dirty="0" smtClean="0"/>
              <a:t> in 3 </a:t>
            </a:r>
            <a:r>
              <a:rPr lang="es-EC" baseline="0" dirty="0" err="1" smtClean="0"/>
              <a:t>main</a:t>
            </a:r>
            <a:r>
              <a:rPr lang="es-EC" baseline="0" dirty="0" smtClean="0"/>
              <a:t> </a:t>
            </a:r>
            <a:r>
              <a:rPr lang="es-EC" baseline="0" dirty="0" err="1" smtClean="0"/>
              <a:t>research</a:t>
            </a:r>
            <a:r>
              <a:rPr lang="es-EC" baseline="0" dirty="0" smtClean="0"/>
              <a:t> </a:t>
            </a:r>
            <a:r>
              <a:rPr lang="es-EC" baseline="0" dirty="0" err="1" smtClean="0"/>
              <a:t>areas</a:t>
            </a:r>
            <a:r>
              <a:rPr lang="es-EC" baseline="0" dirty="0" smtClean="0"/>
              <a:t>: </a:t>
            </a:r>
            <a:r>
              <a:rPr lang="es-EC" baseline="0" dirty="0" err="1" smtClean="0"/>
              <a:t>Sustainable</a:t>
            </a:r>
            <a:r>
              <a:rPr lang="es-EC" baseline="0" dirty="0" smtClean="0"/>
              <a:t> </a:t>
            </a:r>
            <a:r>
              <a:rPr lang="es-EC" baseline="0" dirty="0" err="1" smtClean="0"/>
              <a:t>development</a:t>
            </a:r>
            <a:r>
              <a:rPr lang="es-EC" baseline="0" dirty="0" smtClean="0"/>
              <a:t> and human </a:t>
            </a:r>
            <a:r>
              <a:rPr lang="es-EC" baseline="0" dirty="0" err="1" smtClean="0"/>
              <a:t>wellbeing</a:t>
            </a:r>
            <a:r>
              <a:rPr lang="es-EC" baseline="0" dirty="0" smtClean="0"/>
              <a:t>, </a:t>
            </a:r>
            <a:r>
              <a:rPr lang="es-EC" baseline="0" dirty="0" err="1" smtClean="0"/>
              <a:t>Conservation</a:t>
            </a:r>
            <a:r>
              <a:rPr lang="es-EC" baseline="0" dirty="0" smtClean="0"/>
              <a:t> etc. ..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598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-</a:t>
            </a:r>
            <a:r>
              <a:rPr lang="es-EC" dirty="0" err="1" smtClean="0"/>
              <a:t>Longterm</a:t>
            </a:r>
            <a:r>
              <a:rPr lang="es-EC" baseline="0" dirty="0" smtClean="0"/>
              <a:t> </a:t>
            </a:r>
            <a:r>
              <a:rPr lang="es-EC" baseline="0" dirty="0" err="1" smtClean="0"/>
              <a:t>partnership</a:t>
            </a:r>
            <a:r>
              <a:rPr lang="es-EC" baseline="0" dirty="0" smtClean="0"/>
              <a:t> </a:t>
            </a:r>
            <a:r>
              <a:rPr lang="es-EC" baseline="0" dirty="0" err="1" smtClean="0"/>
              <a:t>with</a:t>
            </a:r>
            <a:r>
              <a:rPr lang="es-EC" baseline="0" dirty="0" smtClean="0"/>
              <a:t> </a:t>
            </a:r>
            <a:r>
              <a:rPr lang="es-EC" baseline="0" dirty="0" err="1" smtClean="0"/>
              <a:t>Lindblad</a:t>
            </a:r>
            <a:r>
              <a:rPr lang="es-EC" baseline="0" dirty="0" smtClean="0"/>
              <a:t> </a:t>
            </a:r>
            <a:r>
              <a:rPr lang="es-EC" baseline="0" dirty="0" err="1" smtClean="0"/>
              <a:t>Expediaiton</a:t>
            </a:r>
            <a:r>
              <a:rPr lang="es-EC" baseline="0" dirty="0" smtClean="0"/>
              <a:t> </a:t>
            </a:r>
            <a:r>
              <a:rPr lang="es-EC" baseline="0" dirty="0" err="1" smtClean="0"/>
              <a:t>National</a:t>
            </a:r>
            <a:r>
              <a:rPr lang="es-EC" baseline="0" dirty="0" smtClean="0"/>
              <a:t> </a:t>
            </a:r>
            <a:r>
              <a:rPr lang="es-EC" baseline="0" dirty="0" err="1" smtClean="0"/>
              <a:t>Geographic</a:t>
            </a:r>
            <a:r>
              <a:rPr lang="es-EC" baseline="0" dirty="0" smtClean="0"/>
              <a:t> </a:t>
            </a:r>
            <a:r>
              <a:rPr lang="es-EC" baseline="0" dirty="0" err="1" smtClean="0"/>
              <a:t>resulted</a:t>
            </a:r>
            <a:r>
              <a:rPr lang="es-EC" baseline="0" dirty="0" smtClean="0"/>
              <a:t> in </a:t>
            </a:r>
            <a:r>
              <a:rPr lang="es-EC" baseline="0" dirty="0" err="1" smtClean="0"/>
              <a:t>over</a:t>
            </a:r>
            <a:r>
              <a:rPr lang="es-EC" baseline="0" dirty="0" smtClean="0"/>
              <a:t> $5 </a:t>
            </a:r>
            <a:r>
              <a:rPr lang="es-EC" baseline="0" dirty="0" err="1" smtClean="0"/>
              <a:t>Million</a:t>
            </a:r>
            <a:r>
              <a:rPr lang="es-EC" baseline="0" dirty="0" smtClean="0"/>
              <a:t> </a:t>
            </a:r>
            <a:r>
              <a:rPr lang="es-EC" baseline="0" dirty="0" err="1" smtClean="0"/>
              <a:t>granted</a:t>
            </a:r>
            <a:r>
              <a:rPr lang="es-EC" baseline="0" dirty="0" smtClean="0"/>
              <a:t> to CDF.</a:t>
            </a:r>
            <a:r>
              <a:rPr lang="es-EC" dirty="0" smtClean="0"/>
              <a:t> CDF </a:t>
            </a:r>
            <a:r>
              <a:rPr lang="es-EC" dirty="0" err="1" smtClean="0"/>
              <a:t>is</a:t>
            </a:r>
            <a:r>
              <a:rPr lang="es-EC" dirty="0" smtClean="0"/>
              <a:t> a </a:t>
            </a:r>
            <a:r>
              <a:rPr lang="es-EC" dirty="0" err="1" smtClean="0"/>
              <a:t>private</a:t>
            </a:r>
            <a:r>
              <a:rPr lang="es-EC" baseline="0" dirty="0" smtClean="0"/>
              <a:t> NGO </a:t>
            </a:r>
            <a:r>
              <a:rPr lang="es-EC" baseline="0" dirty="0" err="1" smtClean="0"/>
              <a:t>that</a:t>
            </a:r>
            <a:r>
              <a:rPr lang="es-EC" baseline="0" dirty="0" smtClean="0"/>
              <a:t> </a:t>
            </a:r>
            <a:r>
              <a:rPr lang="es-EC" baseline="0" dirty="0" err="1" smtClean="0"/>
              <a:t>relys</a:t>
            </a:r>
            <a:r>
              <a:rPr lang="es-EC" baseline="0" dirty="0" smtClean="0"/>
              <a:t> </a:t>
            </a:r>
            <a:r>
              <a:rPr lang="es-EC" baseline="0" dirty="0" err="1" smtClean="0"/>
              <a:t>on</a:t>
            </a:r>
            <a:r>
              <a:rPr lang="es-EC" baseline="0" dirty="0" smtClean="0"/>
              <a:t> 100% </a:t>
            </a:r>
            <a:r>
              <a:rPr lang="es-EC" baseline="0" dirty="0" err="1" smtClean="0"/>
              <a:t>donations</a:t>
            </a:r>
            <a:r>
              <a:rPr lang="es-EC" baseline="0" dirty="0" smtClean="0"/>
              <a:t>. </a:t>
            </a:r>
            <a:r>
              <a:rPr lang="es-EC" baseline="0" dirty="0" err="1" smtClean="0"/>
              <a:t>Patrnerships</a:t>
            </a:r>
            <a:r>
              <a:rPr lang="es-EC" baseline="0" dirty="0" smtClean="0"/>
              <a:t> </a:t>
            </a:r>
            <a:r>
              <a:rPr lang="es-EC" baseline="0" dirty="0" err="1" smtClean="0"/>
              <a:t>like</a:t>
            </a:r>
            <a:r>
              <a:rPr lang="es-EC" baseline="0" dirty="0" smtClean="0"/>
              <a:t> </a:t>
            </a:r>
            <a:r>
              <a:rPr lang="es-EC" baseline="0" dirty="0" err="1" smtClean="0"/>
              <a:t>what</a:t>
            </a:r>
            <a:r>
              <a:rPr lang="es-EC" baseline="0" dirty="0" smtClean="0"/>
              <a:t> </a:t>
            </a:r>
            <a:r>
              <a:rPr lang="es-EC" baseline="0" dirty="0" err="1" smtClean="0"/>
              <a:t>we</a:t>
            </a:r>
            <a:r>
              <a:rPr lang="es-EC" baseline="0" dirty="0" smtClean="0"/>
              <a:t> </a:t>
            </a:r>
            <a:r>
              <a:rPr lang="es-EC" baseline="0" dirty="0" err="1" smtClean="0"/>
              <a:t>have</a:t>
            </a:r>
            <a:r>
              <a:rPr lang="es-EC" baseline="0" dirty="0" smtClean="0"/>
              <a:t> </a:t>
            </a:r>
            <a:r>
              <a:rPr lang="es-EC" baseline="0" dirty="0" err="1" smtClean="0"/>
              <a:t>with</a:t>
            </a:r>
            <a:r>
              <a:rPr lang="es-EC" baseline="0" dirty="0" smtClean="0"/>
              <a:t> LEX-NG </a:t>
            </a:r>
            <a:r>
              <a:rPr lang="es-EC" baseline="0" dirty="0" err="1" smtClean="0"/>
              <a:t>ensures</a:t>
            </a:r>
            <a:r>
              <a:rPr lang="es-EC" baseline="0" dirty="0" smtClean="0"/>
              <a:t> </a:t>
            </a:r>
            <a:r>
              <a:rPr lang="es-EC" baseline="0" dirty="0" err="1" smtClean="0"/>
              <a:t>our</a:t>
            </a:r>
            <a:r>
              <a:rPr lang="es-EC" baseline="0" dirty="0" smtClean="0"/>
              <a:t> </a:t>
            </a:r>
            <a:r>
              <a:rPr lang="es-EC" baseline="0" dirty="0" err="1" smtClean="0"/>
              <a:t>projects</a:t>
            </a:r>
            <a:r>
              <a:rPr lang="es-EC" baseline="0" dirty="0" smtClean="0"/>
              <a:t> and </a:t>
            </a:r>
            <a:r>
              <a:rPr lang="es-EC" baseline="0" dirty="0" err="1" smtClean="0"/>
              <a:t>station</a:t>
            </a:r>
            <a:r>
              <a:rPr lang="es-EC" baseline="0" dirty="0" smtClean="0"/>
              <a:t> </a:t>
            </a:r>
            <a:r>
              <a:rPr lang="es-EC" baseline="0" dirty="0" err="1" smtClean="0"/>
              <a:t>stay</a:t>
            </a:r>
            <a:r>
              <a:rPr lang="es-EC" baseline="0" dirty="0" smtClean="0"/>
              <a:t> running so </a:t>
            </a:r>
            <a:r>
              <a:rPr lang="es-EC" baseline="0" dirty="0" err="1" smtClean="0"/>
              <a:t>we</a:t>
            </a:r>
            <a:r>
              <a:rPr lang="es-EC" baseline="0" dirty="0" smtClean="0"/>
              <a:t> can </a:t>
            </a:r>
            <a:r>
              <a:rPr lang="es-EC" baseline="0" dirty="0" err="1" smtClean="0"/>
              <a:t>carry</a:t>
            </a:r>
            <a:r>
              <a:rPr lang="es-EC" baseline="0" dirty="0" smtClean="0"/>
              <a:t> </a:t>
            </a:r>
            <a:r>
              <a:rPr lang="es-EC" baseline="0" dirty="0" err="1" smtClean="0"/>
              <a:t>out</a:t>
            </a:r>
            <a:r>
              <a:rPr lang="es-EC" baseline="0" dirty="0" smtClean="0"/>
              <a:t> </a:t>
            </a:r>
            <a:r>
              <a:rPr lang="es-EC" baseline="0" dirty="0" err="1" smtClean="0"/>
              <a:t>our</a:t>
            </a:r>
            <a:r>
              <a:rPr lang="es-EC" baseline="0" dirty="0" smtClean="0"/>
              <a:t> </a:t>
            </a:r>
            <a:r>
              <a:rPr lang="es-EC" baseline="0" dirty="0" err="1" smtClean="0"/>
              <a:t>mission</a:t>
            </a:r>
            <a:r>
              <a:rPr lang="es-EC" baseline="0" dirty="0" smtClean="0"/>
              <a:t>. </a:t>
            </a:r>
          </a:p>
          <a:p>
            <a:r>
              <a:rPr lang="es-EC" baseline="0" dirty="0" smtClean="0"/>
              <a:t>-</a:t>
            </a:r>
            <a:r>
              <a:rPr lang="es-EC" baseline="0" dirty="0" err="1" smtClean="0"/>
              <a:t>The</a:t>
            </a:r>
            <a:r>
              <a:rPr lang="es-EC" baseline="0" dirty="0" smtClean="0"/>
              <a:t> </a:t>
            </a:r>
            <a:r>
              <a:rPr lang="es-EC" baseline="0" dirty="0" err="1" smtClean="0"/>
              <a:t>funds</a:t>
            </a:r>
            <a:r>
              <a:rPr lang="es-EC" baseline="0" dirty="0" smtClean="0"/>
              <a:t> </a:t>
            </a:r>
            <a:r>
              <a:rPr lang="es-EC" baseline="0" dirty="0" err="1" smtClean="0"/>
              <a:t>that</a:t>
            </a:r>
            <a:r>
              <a:rPr lang="es-EC" baseline="0" dirty="0" smtClean="0"/>
              <a:t> are </a:t>
            </a:r>
            <a:r>
              <a:rPr lang="es-EC" baseline="0" dirty="0" err="1" smtClean="0"/>
              <a:t>raised</a:t>
            </a:r>
            <a:r>
              <a:rPr lang="es-EC" baseline="0" dirty="0" smtClean="0"/>
              <a:t> </a:t>
            </a:r>
            <a:r>
              <a:rPr lang="es-EC" baseline="0" dirty="0" err="1" smtClean="0"/>
              <a:t>onboard</a:t>
            </a:r>
            <a:r>
              <a:rPr lang="es-EC" baseline="0" dirty="0" smtClean="0"/>
              <a:t> </a:t>
            </a:r>
            <a:r>
              <a:rPr lang="es-EC" baseline="0" dirty="0" err="1" smtClean="0"/>
              <a:t>from</a:t>
            </a:r>
            <a:r>
              <a:rPr lang="es-EC" baseline="0" dirty="0" smtClean="0"/>
              <a:t> </a:t>
            </a:r>
            <a:r>
              <a:rPr lang="es-EC" baseline="0" dirty="0" err="1" smtClean="0"/>
              <a:t>the</a:t>
            </a:r>
            <a:r>
              <a:rPr lang="es-EC" baseline="0" dirty="0" smtClean="0"/>
              <a:t> </a:t>
            </a:r>
            <a:r>
              <a:rPr lang="es-EC" baseline="0" dirty="0" err="1" smtClean="0"/>
              <a:t>guests</a:t>
            </a:r>
            <a:r>
              <a:rPr lang="es-EC" baseline="0" dirty="0" smtClean="0"/>
              <a:t> are </a:t>
            </a:r>
            <a:r>
              <a:rPr lang="es-EC" baseline="0" dirty="0" err="1" smtClean="0"/>
              <a:t>what</a:t>
            </a:r>
            <a:r>
              <a:rPr lang="es-EC" baseline="0" dirty="0" smtClean="0"/>
              <a:t> </a:t>
            </a:r>
            <a:r>
              <a:rPr lang="es-EC" baseline="0" dirty="0" err="1" smtClean="0"/>
              <a:t>makes</a:t>
            </a:r>
            <a:r>
              <a:rPr lang="es-EC" baseline="0" dirty="0" smtClean="0"/>
              <a:t> up </a:t>
            </a:r>
            <a:r>
              <a:rPr lang="es-EC" baseline="0" dirty="0" err="1" smtClean="0"/>
              <a:t>this</a:t>
            </a:r>
            <a:r>
              <a:rPr lang="es-EC" baseline="0" dirty="0" smtClean="0"/>
              <a:t> </a:t>
            </a:r>
            <a:r>
              <a:rPr lang="es-EC" baseline="0" dirty="0" err="1" smtClean="0"/>
              <a:t>fund</a:t>
            </a:r>
            <a:r>
              <a:rPr lang="es-EC" baseline="0" dirty="0" smtClean="0"/>
              <a:t>.</a:t>
            </a:r>
          </a:p>
          <a:p>
            <a:r>
              <a:rPr lang="es-EC" baseline="0" dirty="0" smtClean="0"/>
              <a:t>-</a:t>
            </a:r>
            <a:r>
              <a:rPr lang="es-EC" baseline="0" dirty="0" err="1" smtClean="0"/>
              <a:t>They</a:t>
            </a:r>
            <a:r>
              <a:rPr lang="es-EC" baseline="0" dirty="0" smtClean="0"/>
              <a:t> </a:t>
            </a:r>
            <a:r>
              <a:rPr lang="es-EC" baseline="0" dirty="0" err="1" smtClean="0"/>
              <a:t>have</a:t>
            </a:r>
            <a:r>
              <a:rPr lang="es-EC" baseline="0" dirty="0" smtClean="0"/>
              <a:t> </a:t>
            </a:r>
            <a:r>
              <a:rPr lang="es-EC" baseline="0" dirty="0" err="1" smtClean="0"/>
              <a:t>specifically</a:t>
            </a:r>
            <a:r>
              <a:rPr lang="es-EC" baseline="0" dirty="0" smtClean="0"/>
              <a:t> </a:t>
            </a:r>
            <a:r>
              <a:rPr lang="es-EC" baseline="0" dirty="0" err="1" smtClean="0"/>
              <a:t>funded</a:t>
            </a:r>
            <a:r>
              <a:rPr lang="es-EC" baseline="0" dirty="0" smtClean="0"/>
              <a:t> a </a:t>
            </a:r>
            <a:r>
              <a:rPr lang="es-EC" baseline="0" dirty="0" err="1" smtClean="0"/>
              <a:t>wide</a:t>
            </a:r>
            <a:r>
              <a:rPr lang="es-EC" baseline="0" dirty="0" smtClean="0"/>
              <a:t> </a:t>
            </a:r>
            <a:r>
              <a:rPr lang="es-EC" baseline="0" dirty="0" err="1" smtClean="0"/>
              <a:t>variety</a:t>
            </a:r>
            <a:r>
              <a:rPr lang="es-EC" baseline="0" dirty="0" smtClean="0"/>
              <a:t> of </a:t>
            </a:r>
            <a:r>
              <a:rPr lang="es-EC" baseline="0" dirty="0" err="1" smtClean="0"/>
              <a:t>projects</a:t>
            </a:r>
            <a:r>
              <a:rPr lang="es-EC" baseline="0" dirty="0" smtClean="0"/>
              <a:t> </a:t>
            </a:r>
            <a:r>
              <a:rPr lang="es-EC" baseline="0" dirty="0" err="1" smtClean="0"/>
              <a:t>over</a:t>
            </a:r>
            <a:r>
              <a:rPr lang="es-EC" baseline="0" dirty="0" smtClean="0"/>
              <a:t> </a:t>
            </a:r>
            <a:r>
              <a:rPr lang="es-EC" baseline="0" dirty="0" err="1" smtClean="0"/>
              <a:t>the</a:t>
            </a:r>
            <a:r>
              <a:rPr lang="es-EC" baseline="0" dirty="0" smtClean="0"/>
              <a:t> </a:t>
            </a:r>
            <a:r>
              <a:rPr lang="es-EC" baseline="0" dirty="0" err="1" smtClean="0"/>
              <a:t>years</a:t>
            </a:r>
            <a:r>
              <a:rPr lang="es-EC" baseline="0" dirty="0" smtClean="0"/>
              <a:t>. </a:t>
            </a:r>
            <a:r>
              <a:rPr lang="es-EC" baseline="0" dirty="0" err="1" smtClean="0"/>
              <a:t>Currently</a:t>
            </a:r>
            <a:r>
              <a:rPr lang="es-EC" baseline="0" dirty="0" smtClean="0"/>
              <a:t>, </a:t>
            </a:r>
            <a:r>
              <a:rPr lang="es-EC" baseline="0" dirty="0" err="1" smtClean="0"/>
              <a:t>they</a:t>
            </a:r>
            <a:r>
              <a:rPr lang="es-EC" baseline="0" dirty="0" smtClean="0"/>
              <a:t> </a:t>
            </a:r>
            <a:r>
              <a:rPr lang="es-EC" baseline="0" dirty="0" err="1" smtClean="0"/>
              <a:t>support</a:t>
            </a:r>
            <a:r>
              <a:rPr lang="es-EC" baseline="0" dirty="0" smtClean="0"/>
              <a:t> </a:t>
            </a:r>
            <a:r>
              <a:rPr lang="es-EC" baseline="0" dirty="0" err="1" smtClean="0"/>
              <a:t>Philornis</a:t>
            </a:r>
            <a:r>
              <a:rPr lang="es-EC" baseline="0" dirty="0" smtClean="0"/>
              <a:t> and </a:t>
            </a:r>
            <a:r>
              <a:rPr lang="es-EC" baseline="0" dirty="0" err="1" smtClean="0"/>
              <a:t>land</a:t>
            </a:r>
            <a:r>
              <a:rPr lang="es-EC" baseline="0" dirty="0" smtClean="0"/>
              <a:t> </a:t>
            </a:r>
            <a:r>
              <a:rPr lang="es-EC" baseline="0" dirty="0" err="1" smtClean="0"/>
              <a:t>birds</a:t>
            </a:r>
            <a:r>
              <a:rPr lang="es-EC" baseline="0" dirty="0" smtClean="0"/>
              <a:t>, </a:t>
            </a:r>
            <a:r>
              <a:rPr lang="es-EC" baseline="0" dirty="0" err="1" smtClean="0"/>
              <a:t>Invasive</a:t>
            </a:r>
            <a:r>
              <a:rPr lang="es-EC" baseline="0" dirty="0" smtClean="0"/>
              <a:t> </a:t>
            </a:r>
            <a:r>
              <a:rPr lang="es-EC" baseline="0" dirty="0" err="1" smtClean="0"/>
              <a:t>plants</a:t>
            </a:r>
            <a:r>
              <a:rPr lang="es-EC" baseline="0" dirty="0" smtClean="0"/>
              <a:t> and </a:t>
            </a:r>
            <a:r>
              <a:rPr lang="es-EC" baseline="0" dirty="0" err="1" smtClean="0"/>
              <a:t>invertebrates</a:t>
            </a:r>
            <a:r>
              <a:rPr lang="es-EC" baseline="0" dirty="0" smtClean="0"/>
              <a:t>, marine </a:t>
            </a:r>
            <a:r>
              <a:rPr lang="es-EC" baseline="0" dirty="0" err="1" smtClean="0"/>
              <a:t>invasives</a:t>
            </a:r>
            <a:r>
              <a:rPr lang="es-EC" baseline="0" dirty="0" smtClean="0"/>
              <a:t>, </a:t>
            </a:r>
            <a:r>
              <a:rPr lang="es-EC" baseline="0" dirty="0" err="1" smtClean="0"/>
              <a:t>collections</a:t>
            </a:r>
            <a:r>
              <a:rPr lang="es-EC" baseline="0" dirty="0" smtClean="0"/>
              <a:t>, </a:t>
            </a:r>
            <a:r>
              <a:rPr lang="es-EC" baseline="0" dirty="0" err="1" smtClean="0"/>
              <a:t>education</a:t>
            </a:r>
            <a:r>
              <a:rPr lang="es-EC" baseline="0" dirty="0" smtClean="0"/>
              <a:t>, </a:t>
            </a:r>
            <a:r>
              <a:rPr lang="es-EC" baseline="0" dirty="0" err="1" smtClean="0"/>
              <a:t>seamounts</a:t>
            </a:r>
            <a:r>
              <a:rPr lang="es-EC" baseline="0" dirty="0" smtClean="0"/>
              <a:t> and </a:t>
            </a:r>
            <a:r>
              <a:rPr lang="es-EC" baseline="0" dirty="0" err="1" smtClean="0"/>
              <a:t>operational</a:t>
            </a:r>
            <a:r>
              <a:rPr lang="es-EC" baseline="0" dirty="0" smtClean="0"/>
              <a:t> </a:t>
            </a:r>
            <a:r>
              <a:rPr lang="es-EC" baseline="0" dirty="0" err="1" smtClean="0"/>
              <a:t>support</a:t>
            </a:r>
            <a:r>
              <a:rPr lang="es-EC" baseline="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16482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Portad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38250" y="8616497"/>
            <a:ext cx="19359005" cy="1474050"/>
          </a:xfrm>
          <a:prstGeom prst="rect">
            <a:avLst/>
          </a:prstGeom>
        </p:spPr>
        <p:txBody>
          <a:bodyPr anchor="b"/>
          <a:lstStyle>
            <a:lvl1pPr algn="l">
              <a:defRPr b="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430563" y="11382375"/>
            <a:ext cx="2510174" cy="147405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400" b="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indent="228600">
              <a:spcBef>
                <a:spcPts val="0"/>
              </a:spcBef>
              <a:buSzTx/>
              <a:buNone/>
              <a:defRPr sz="4400" b="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indent="457200">
              <a:spcBef>
                <a:spcPts val="0"/>
              </a:spcBef>
              <a:buSzTx/>
              <a:buNone/>
              <a:defRPr sz="4400" b="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indent="685800">
              <a:spcBef>
                <a:spcPts val="0"/>
              </a:spcBef>
              <a:buSzTx/>
              <a:buNone/>
              <a:defRPr sz="4400" b="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indent="914400">
              <a:spcBef>
                <a:spcPts val="0"/>
              </a:spcBef>
              <a:buSzTx/>
              <a:buNone/>
              <a:defRPr sz="4400" b="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radecimiento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D597-F6C5-44C3-8098-02FD58151C58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E92F-F2A7-41D5-A71E-269008DAED7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7557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D597-F6C5-44C3-8098-02FD58151C58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E92F-F2A7-41D5-A71E-269008DAED7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3985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D597-F6C5-44C3-8098-02FD58151C58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E92F-F2A7-41D5-A71E-269008DAED7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0173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9400" cy="87026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651250"/>
            <a:ext cx="10439400" cy="87026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D597-F6C5-44C3-8098-02FD58151C58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E92F-F2A7-41D5-A71E-269008DAED7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9364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D597-F6C5-44C3-8098-02FD58151C58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E92F-F2A7-41D5-A71E-269008DAED7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9330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D597-F6C5-44C3-8098-02FD58151C58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E92F-F2A7-41D5-A71E-269008DAED7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5056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D597-F6C5-44C3-8098-02FD58151C58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E92F-F2A7-41D5-A71E-269008DAED7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9416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D597-F6C5-44C3-8098-02FD58151C58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E92F-F2A7-41D5-A71E-269008DAED7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82603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D597-F6C5-44C3-8098-02FD58151C58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E92F-F2A7-41D5-A71E-269008DAED7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0325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D597-F6C5-44C3-8098-02FD58151C58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E92F-F2A7-41D5-A71E-269008DAED7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4309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1000" cy="116236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D597-F6C5-44C3-8098-02FD58151C58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E92F-F2A7-41D5-A71E-269008DAED7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970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adillas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pic" idx="13"/>
          </p:nvPr>
        </p:nvSpPr>
        <p:spPr>
          <a:xfrm>
            <a:off x="4957339" y="-28179"/>
            <a:ext cx="19425255" cy="89047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914713" y="8971359"/>
            <a:ext cx="14935275" cy="1802123"/>
          </a:xfrm>
          <a:prstGeom prst="rect">
            <a:avLst/>
          </a:prstGeom>
        </p:spPr>
        <p:txBody>
          <a:bodyPr anchor="t"/>
          <a:lstStyle>
            <a:lvl1pPr algn="l">
              <a:defRPr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4855368" y="10753241"/>
            <a:ext cx="15053966" cy="2238748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indent="228600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indent="457200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indent="685800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indent="914400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rna 0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pic" sz="half" idx="13"/>
          </p:nvPr>
        </p:nvSpPr>
        <p:spPr>
          <a:xfrm>
            <a:off x="15951013" y="2149314"/>
            <a:ext cx="8442177" cy="107803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1767333" y="2632865"/>
            <a:ext cx="13024044" cy="1270621"/>
          </a:xfrm>
          <a:prstGeom prst="rect">
            <a:avLst/>
          </a:prstGeom>
        </p:spPr>
        <p:txBody>
          <a:bodyPr anchor="t"/>
          <a:lstStyle>
            <a:lvl1pPr algn="l">
              <a:defRPr sz="6600" b="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half" idx="1"/>
          </p:nvPr>
        </p:nvSpPr>
        <p:spPr>
          <a:xfrm>
            <a:off x="1767333" y="4200676"/>
            <a:ext cx="13024044" cy="821168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400">
                <a:solidFill>
                  <a:srgbClr val="53585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indent="228600">
              <a:spcBef>
                <a:spcPts val="0"/>
              </a:spcBef>
              <a:buSzTx/>
              <a:buNone/>
              <a:defRPr sz="4400">
                <a:solidFill>
                  <a:srgbClr val="53585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indent="457200">
              <a:spcBef>
                <a:spcPts val="0"/>
              </a:spcBef>
              <a:buSzTx/>
              <a:buNone/>
              <a:defRPr sz="4400">
                <a:solidFill>
                  <a:srgbClr val="53585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indent="685800">
              <a:spcBef>
                <a:spcPts val="0"/>
              </a:spcBef>
              <a:buSzTx/>
              <a:buNone/>
              <a:defRPr sz="4400">
                <a:solidFill>
                  <a:srgbClr val="53585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indent="914400">
              <a:spcBef>
                <a:spcPts val="0"/>
              </a:spcBef>
              <a:buSzTx/>
              <a:buNone/>
              <a:defRPr sz="4400">
                <a:solidFill>
                  <a:srgbClr val="53585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4"/>
          </p:nvPr>
        </p:nvSpPr>
        <p:spPr>
          <a:xfrm>
            <a:off x="4442271" y="473865"/>
            <a:ext cx="13024043" cy="1270621"/>
          </a:xfrm>
          <a:prstGeom prst="rect">
            <a:avLst/>
          </a:prstGeom>
        </p:spPr>
        <p:txBody>
          <a:bodyPr anchor="t"/>
          <a:lstStyle>
            <a:lvl1pPr marL="0" indent="0" defTabSz="698301">
              <a:spcBef>
                <a:spcPts val="0"/>
              </a:spcBef>
              <a:buSzTx/>
              <a:buNone/>
              <a:defRPr sz="714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rna 01 c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767333" y="2632865"/>
            <a:ext cx="13024044" cy="1270621"/>
          </a:xfrm>
          <a:prstGeom prst="rect">
            <a:avLst/>
          </a:prstGeom>
        </p:spPr>
        <p:txBody>
          <a:bodyPr anchor="t"/>
          <a:lstStyle>
            <a:lvl1pPr algn="l">
              <a:defRPr sz="6600" b="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sz="half" idx="1"/>
          </p:nvPr>
        </p:nvSpPr>
        <p:spPr>
          <a:xfrm>
            <a:off x="1767333" y="4200676"/>
            <a:ext cx="13024044" cy="821168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400">
                <a:solidFill>
                  <a:srgbClr val="53585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indent="228600">
              <a:spcBef>
                <a:spcPts val="0"/>
              </a:spcBef>
              <a:buSzTx/>
              <a:buNone/>
              <a:defRPr sz="4400">
                <a:solidFill>
                  <a:srgbClr val="53585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indent="457200">
              <a:spcBef>
                <a:spcPts val="0"/>
              </a:spcBef>
              <a:buSzTx/>
              <a:buNone/>
              <a:defRPr sz="4400">
                <a:solidFill>
                  <a:srgbClr val="53585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indent="685800">
              <a:spcBef>
                <a:spcPts val="0"/>
              </a:spcBef>
              <a:buSzTx/>
              <a:buNone/>
              <a:defRPr sz="4400">
                <a:solidFill>
                  <a:srgbClr val="53585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indent="914400">
              <a:spcBef>
                <a:spcPts val="0"/>
              </a:spcBef>
              <a:buSzTx/>
              <a:buNone/>
              <a:defRPr sz="4400">
                <a:solidFill>
                  <a:srgbClr val="53585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sz="quarter" idx="13"/>
          </p:nvPr>
        </p:nvSpPr>
        <p:spPr>
          <a:xfrm>
            <a:off x="4347765" y="329406"/>
            <a:ext cx="18169962" cy="1667248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84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rna 0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pic" sz="half" idx="13"/>
          </p:nvPr>
        </p:nvSpPr>
        <p:spPr>
          <a:xfrm>
            <a:off x="15951013" y="2149314"/>
            <a:ext cx="8442176" cy="107803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1767333" y="2632865"/>
            <a:ext cx="13024044" cy="1270621"/>
          </a:xfrm>
          <a:prstGeom prst="rect">
            <a:avLst/>
          </a:prstGeom>
        </p:spPr>
        <p:txBody>
          <a:bodyPr anchor="t"/>
          <a:lstStyle>
            <a:lvl1pPr algn="l">
              <a:defRPr sz="66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1767333" y="4200676"/>
            <a:ext cx="13024044" cy="821168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400">
                <a:solidFill>
                  <a:srgbClr val="DCDEE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indent="228600">
              <a:spcBef>
                <a:spcPts val="0"/>
              </a:spcBef>
              <a:buSzTx/>
              <a:buNone/>
              <a:defRPr sz="4400">
                <a:solidFill>
                  <a:srgbClr val="DCDEE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indent="457200">
              <a:spcBef>
                <a:spcPts val="0"/>
              </a:spcBef>
              <a:buSzTx/>
              <a:buNone/>
              <a:defRPr sz="4400">
                <a:solidFill>
                  <a:srgbClr val="DCDEE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indent="685800">
              <a:spcBef>
                <a:spcPts val="0"/>
              </a:spcBef>
              <a:buSzTx/>
              <a:buNone/>
              <a:defRPr sz="4400">
                <a:solidFill>
                  <a:srgbClr val="DCDEE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indent="914400">
              <a:spcBef>
                <a:spcPts val="0"/>
              </a:spcBef>
              <a:buSzTx/>
              <a:buNone/>
              <a:defRPr sz="4400">
                <a:solidFill>
                  <a:srgbClr val="DCDEE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4"/>
          </p:nvPr>
        </p:nvSpPr>
        <p:spPr>
          <a:xfrm>
            <a:off x="4347765" y="329406"/>
            <a:ext cx="18169962" cy="1667248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8400" b="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rna 02 c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1767333" y="2632865"/>
            <a:ext cx="13024044" cy="1270621"/>
          </a:xfrm>
          <a:prstGeom prst="rect">
            <a:avLst/>
          </a:prstGeom>
        </p:spPr>
        <p:txBody>
          <a:bodyPr anchor="t"/>
          <a:lstStyle>
            <a:lvl1pPr algn="l">
              <a:defRPr sz="66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half" idx="1"/>
          </p:nvPr>
        </p:nvSpPr>
        <p:spPr>
          <a:xfrm>
            <a:off x="1767333" y="4200676"/>
            <a:ext cx="13024044" cy="821168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400">
                <a:solidFill>
                  <a:srgbClr val="DCDEE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indent="228600">
              <a:spcBef>
                <a:spcPts val="0"/>
              </a:spcBef>
              <a:buSzTx/>
              <a:buNone/>
              <a:defRPr sz="4400">
                <a:solidFill>
                  <a:srgbClr val="DCDEE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indent="457200">
              <a:spcBef>
                <a:spcPts val="0"/>
              </a:spcBef>
              <a:buSzTx/>
              <a:buNone/>
              <a:defRPr sz="4400">
                <a:solidFill>
                  <a:srgbClr val="DCDEE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indent="685800">
              <a:spcBef>
                <a:spcPts val="0"/>
              </a:spcBef>
              <a:buSzTx/>
              <a:buNone/>
              <a:defRPr sz="4400">
                <a:solidFill>
                  <a:srgbClr val="DCDEE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indent="914400">
              <a:spcBef>
                <a:spcPts val="0"/>
              </a:spcBef>
              <a:buSzTx/>
              <a:buNone/>
              <a:defRPr sz="4400">
                <a:solidFill>
                  <a:srgbClr val="DCDEE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sz="quarter" idx="13"/>
          </p:nvPr>
        </p:nvSpPr>
        <p:spPr>
          <a:xfrm>
            <a:off x="4347765" y="329406"/>
            <a:ext cx="18169962" cy="1667248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8400" b="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nor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body" sz="quarter" idx="13"/>
          </p:nvPr>
        </p:nvSpPr>
        <p:spPr>
          <a:xfrm>
            <a:off x="4347765" y="329406"/>
            <a:ext cx="18169962" cy="1667248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84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9" r:id="rId8"/>
    <p:sldLayoutId id="2147483660" r:id="rId9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9D597-F6C5-44C3-8098-02FD58151C58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DE92F-F2A7-41D5-A71E-269008DAED7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154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sabel.Grijalva@fcdarwin.org.ec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07933">
              <a:defRPr sz="8288"/>
            </a:pPr>
            <a:r>
              <a:rPr lang="es-EC" dirty="0" smtClean="0">
                <a:latin typeface="+mn-lt"/>
              </a:rPr>
              <a:t>Título</a:t>
            </a:r>
            <a:endParaRPr dirty="0">
              <a:latin typeface="+mn-lt"/>
            </a:endParaRPr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xfrm>
            <a:off x="17430562" y="11382375"/>
            <a:ext cx="6819325" cy="147405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defTabSz="673655">
              <a:defRPr sz="3607"/>
            </a:pPr>
            <a:r>
              <a:rPr lang="es-EC" dirty="0" smtClean="0">
                <a:latin typeface="+mn-lt"/>
              </a:rPr>
              <a:t>Nombre Apellido</a:t>
            </a:r>
          </a:p>
          <a:p>
            <a:pPr defTabSz="673655">
              <a:defRPr sz="3607"/>
            </a:pPr>
            <a:r>
              <a:rPr lang="es-EC" dirty="0" smtClean="0">
                <a:latin typeface="+mn-lt"/>
              </a:rPr>
              <a:t>Fecha</a:t>
            </a:r>
          </a:p>
          <a:p>
            <a:pPr defTabSz="673655">
              <a:defRPr sz="3607"/>
            </a:pPr>
            <a:r>
              <a:rPr lang="es-EC" dirty="0" smtClean="0">
                <a:latin typeface="+mn-lt"/>
                <a:hlinkClick r:id="rId2"/>
              </a:rPr>
              <a:t>email@fcdarwin.org.ec</a:t>
            </a:r>
            <a:endParaRPr lang="es-EC" dirty="0" smtClean="0">
              <a:latin typeface="+mn-lt"/>
            </a:endParaRPr>
          </a:p>
          <a:p>
            <a:pPr defTabSz="673655">
              <a:defRPr sz="3607"/>
            </a:pPr>
            <a:endParaRPr lang="es-EC" dirty="0" smtClean="0"/>
          </a:p>
          <a:p>
            <a:pPr defTabSz="673655">
              <a:defRPr sz="3607"/>
            </a:pP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half" idx="15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0114355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2" name="Picture Placeholder 1"/>
          <p:cNvSpPr>
            <a:spLocks noGrp="1"/>
          </p:cNvSpPr>
          <p:nvPr>
            <p:ph type="pic" sz="half" idx="13"/>
          </p:nvPr>
        </p:nvSpPr>
        <p:spPr/>
      </p:sp>
    </p:spTree>
    <p:extLst>
      <p:ext uri="{BB962C8B-B14F-4D97-AF65-F5344CB8AC3E}">
        <p14:creationId xmlns:p14="http://schemas.microsoft.com/office/powerpoint/2010/main" val="37384592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EC" dirty="0" err="1" smtClean="0"/>
              <a:t>Current</a:t>
            </a:r>
            <a:r>
              <a:rPr lang="es-EC" dirty="0" smtClean="0"/>
              <a:t> </a:t>
            </a:r>
            <a:r>
              <a:rPr lang="es-EC" dirty="0" err="1" smtClean="0"/>
              <a:t>Donors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36010" y="1927117"/>
            <a:ext cx="8819717" cy="965201"/>
          </a:xfrm>
        </p:spPr>
        <p:txBody>
          <a:bodyPr/>
          <a:lstStyle/>
          <a:p>
            <a:r>
              <a:rPr lang="es-EC" dirty="0" err="1" smtClean="0"/>
              <a:t>From</a:t>
            </a:r>
            <a:r>
              <a:rPr lang="es-EC" dirty="0" smtClean="0"/>
              <a:t> </a:t>
            </a:r>
            <a:r>
              <a:rPr lang="es-EC" dirty="0" err="1" smtClean="0"/>
              <a:t>then</a:t>
            </a:r>
            <a:r>
              <a:rPr lang="es-EC" dirty="0" smtClean="0"/>
              <a:t>…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 flipH="1">
            <a:off x="636010" y="9746670"/>
            <a:ext cx="2481263" cy="8520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5564283" y="2694446"/>
            <a:ext cx="881971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1061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506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950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395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839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284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728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173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s-EC" dirty="0" smtClean="0"/>
              <a:t>… to </a:t>
            </a:r>
            <a:r>
              <a:rPr lang="es-EC" dirty="0" err="1" smtClean="0"/>
              <a:t>now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92318"/>
            <a:ext cx="13353261" cy="8760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354" y="3659647"/>
            <a:ext cx="13434646" cy="1007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10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body" sz="quarter" idx="13"/>
          </p:nvPr>
        </p:nvSpPr>
        <p:spPr>
          <a:xfrm>
            <a:off x="4709246" y="3087073"/>
            <a:ext cx="14716126" cy="1159932"/>
          </a:xfrm>
          <a:prstGeom prst="rect">
            <a:avLst/>
          </a:prstGeom>
        </p:spPr>
        <p:txBody>
          <a:bodyPr/>
          <a:lstStyle/>
          <a:p>
            <a:r>
              <a:rPr lang="es-EC" sz="6600" b="1" dirty="0" err="1" smtClean="0">
                <a:solidFill>
                  <a:schemeClr val="bg1"/>
                </a:solidFill>
                <a:latin typeface="+mn-lt"/>
              </a:rPr>
              <a:t>Our</a:t>
            </a:r>
            <a:r>
              <a:rPr lang="es-EC" sz="66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C" sz="6600" b="1" dirty="0" err="1" smtClean="0">
                <a:solidFill>
                  <a:schemeClr val="bg1"/>
                </a:solidFill>
                <a:latin typeface="+mn-lt"/>
              </a:rPr>
              <a:t>Mission</a:t>
            </a:r>
            <a:endParaRPr sz="6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4"/>
          </p:nvPr>
        </p:nvSpPr>
        <p:spPr>
          <a:xfrm>
            <a:off x="4709246" y="4474016"/>
            <a:ext cx="14716126" cy="4268475"/>
          </a:xfrm>
          <a:prstGeom prst="rect">
            <a:avLst/>
          </a:prstGeom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</a:rPr>
              <a:t>To provide knowledge and assistance through scientific research and complementary action to ensure the conservation of the environment and biodiversity in the Galapagos Archipelago.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85137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19014831" y="6940063"/>
            <a:ext cx="5228491" cy="289557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s-EC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es-EC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100 Staff</a:t>
            </a:r>
            <a:br>
              <a:rPr lang="es-EC" sz="4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C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s-EC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Volunteers</a:t>
            </a:r>
            <a:r>
              <a:rPr lang="es-EC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es-EC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es-EC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EC" sz="4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C" sz="4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EC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C" sz="4000" dirty="0"/>
              <a:t>53% </a:t>
            </a:r>
            <a:r>
              <a:rPr lang="es-EC" sz="4000" dirty="0" err="1" smtClean="0"/>
              <a:t>Women</a:t>
            </a:r>
            <a:r>
              <a:rPr lang="es-EC" sz="4000" dirty="0"/>
              <a:t/>
            </a:r>
            <a:br>
              <a:rPr lang="es-EC" sz="4000" dirty="0"/>
            </a:br>
            <a:r>
              <a:rPr lang="es-EC" sz="4000" dirty="0"/>
              <a:t>47% </a:t>
            </a:r>
            <a:r>
              <a:rPr lang="es-EC" sz="4000" dirty="0" err="1" smtClean="0"/>
              <a:t>Men</a:t>
            </a:r>
            <a:r>
              <a:rPr lang="es-EC" sz="4000" dirty="0"/>
              <a:t/>
            </a:r>
            <a:br>
              <a:rPr lang="es-EC" sz="4000" dirty="0"/>
            </a:br>
            <a:r>
              <a:rPr lang="es-EC" sz="4000" dirty="0"/>
              <a:t/>
            </a:r>
            <a:br>
              <a:rPr lang="es-EC" sz="4000" dirty="0"/>
            </a:br>
            <a:r>
              <a:rPr lang="es-EC" sz="4000" dirty="0"/>
              <a:t>20% </a:t>
            </a:r>
            <a:r>
              <a:rPr lang="es-EC" sz="4000" dirty="0" err="1" smtClean="0"/>
              <a:t>Internationals</a:t>
            </a:r>
            <a:r>
              <a:rPr lang="es-EC" sz="4000" dirty="0"/>
              <a:t/>
            </a:r>
            <a:br>
              <a:rPr lang="es-EC" sz="4000" dirty="0"/>
            </a:br>
            <a:r>
              <a:rPr lang="es-EC" sz="4000" dirty="0"/>
              <a:t>26% </a:t>
            </a:r>
            <a:r>
              <a:rPr lang="es-EC" sz="4000" dirty="0" err="1" smtClean="0"/>
              <a:t>Ecuadorians</a:t>
            </a:r>
            <a:r>
              <a:rPr lang="es-EC" sz="4000" dirty="0"/>
              <a:t/>
            </a:r>
            <a:br>
              <a:rPr lang="es-EC" sz="4000" dirty="0"/>
            </a:br>
            <a:r>
              <a:rPr lang="es-EC" sz="4000" dirty="0"/>
              <a:t>54% </a:t>
            </a:r>
            <a:r>
              <a:rPr lang="es-EC" sz="4000" dirty="0" err="1" smtClean="0"/>
              <a:t>Locals</a:t>
            </a:r>
            <a:r>
              <a:rPr lang="es-EC" sz="4000" dirty="0" smtClean="0"/>
              <a:t> </a:t>
            </a:r>
            <a:r>
              <a:rPr lang="es-EC" sz="3600" dirty="0"/>
              <a:t/>
            </a:r>
            <a:br>
              <a:rPr lang="es-EC" sz="3600" dirty="0"/>
            </a:br>
            <a:r>
              <a:rPr lang="es-EC" sz="3600" dirty="0"/>
              <a:t/>
            </a:r>
            <a:br>
              <a:rPr lang="es-EC" sz="3600" dirty="0"/>
            </a:br>
            <a:endParaRPr sz="3600" dirty="0"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38954"/>
            <a:ext cx="18764028" cy="9777046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38661" y="39715"/>
            <a:ext cx="13545339" cy="6337639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body" sz="quarter" idx="13"/>
          </p:nvPr>
        </p:nvSpPr>
        <p:spPr>
          <a:xfrm>
            <a:off x="4709246" y="3087073"/>
            <a:ext cx="14716126" cy="1159932"/>
          </a:xfrm>
          <a:prstGeom prst="rect">
            <a:avLst/>
          </a:prstGeom>
        </p:spPr>
        <p:txBody>
          <a:bodyPr/>
          <a:lstStyle/>
          <a:p>
            <a:endParaRPr sz="6600" b="1" dirty="0">
              <a:solidFill>
                <a:schemeClr val="bg1"/>
              </a:solidFill>
            </a:endParaRPr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4"/>
          </p:nvPr>
        </p:nvSpPr>
        <p:spPr>
          <a:xfrm>
            <a:off x="4709246" y="6136009"/>
            <a:ext cx="14716126" cy="944488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7073"/>
            <a:ext cx="25116360" cy="11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542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body" sz="quarter" idx="13"/>
          </p:nvPr>
        </p:nvSpPr>
        <p:spPr>
          <a:xfrm>
            <a:off x="4709246" y="1029673"/>
            <a:ext cx="14716126" cy="1159932"/>
          </a:xfrm>
          <a:prstGeom prst="rect">
            <a:avLst/>
          </a:prstGeom>
        </p:spPr>
        <p:txBody>
          <a:bodyPr/>
          <a:lstStyle/>
          <a:p>
            <a:endParaRPr sz="6600" b="1" dirty="0">
              <a:solidFill>
                <a:schemeClr val="bg1"/>
              </a:solidFill>
            </a:endParaRPr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4"/>
          </p:nvPr>
        </p:nvSpPr>
        <p:spPr>
          <a:xfrm>
            <a:off x="581891" y="2777385"/>
            <a:ext cx="23566582" cy="10564542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91" y="2777385"/>
            <a:ext cx="7647709" cy="50989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891" y="2777385"/>
            <a:ext cx="9282545" cy="6188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891" y="8333509"/>
            <a:ext cx="7897091" cy="5008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145" y="9132264"/>
            <a:ext cx="9282545" cy="416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05333" y="2814592"/>
            <a:ext cx="6099857" cy="5518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67217" y="8645236"/>
            <a:ext cx="5925417" cy="46966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764" y="392460"/>
            <a:ext cx="10314326" cy="192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54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" name="Picture Placeholder 1"/>
          <p:cNvSpPr>
            <a:spLocks noGrp="1"/>
          </p:cNvSpPr>
          <p:nvPr>
            <p:ph type="pic" sz="half" idx="13"/>
          </p:nvPr>
        </p:nvSpPr>
        <p:spPr/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12726</TotalTime>
  <Words>225</Words>
  <Application>Microsoft Office PowerPoint</Application>
  <PresentationFormat>Custom</PresentationFormat>
  <Paragraphs>20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Helvetica Light</vt:lpstr>
      <vt:lpstr>Helvetica Neue</vt:lpstr>
      <vt:lpstr>Source Sans Pro</vt:lpstr>
      <vt:lpstr>White</vt:lpstr>
      <vt:lpstr>Custom Design</vt:lpstr>
      <vt:lpstr>Título</vt:lpstr>
      <vt:lpstr>PowerPoint Presentation</vt:lpstr>
      <vt:lpstr>PowerPoint Presentation</vt:lpstr>
      <vt:lpstr>Approx. 100 Staff 100 Volunteers per year  53% Women 47% Men  20% Internationals 26% Ecuadorians 54% Locals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Campaña Lista Roja de Especies</dc:title>
  <dc:creator>Isabel Grijalva</dc:creator>
  <cp:lastModifiedBy>Holly Torres</cp:lastModifiedBy>
  <cp:revision>20</cp:revision>
  <dcterms:modified xsi:type="dcterms:W3CDTF">2020-02-07T18:18:14Z</dcterms:modified>
</cp:coreProperties>
</file>